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9" r:id="rId1"/>
  </p:sldMasterIdLst>
  <p:notesMasterIdLst>
    <p:notesMasterId r:id="rId39"/>
  </p:notesMasterIdLst>
  <p:handoutMasterIdLst>
    <p:handoutMasterId r:id="rId40"/>
  </p:handoutMasterIdLst>
  <p:sldIdLst>
    <p:sldId id="297" r:id="rId2"/>
    <p:sldId id="298" r:id="rId3"/>
    <p:sldId id="312" r:id="rId4"/>
    <p:sldId id="313" r:id="rId5"/>
    <p:sldId id="314" r:id="rId6"/>
    <p:sldId id="310" r:id="rId7"/>
    <p:sldId id="316" r:id="rId8"/>
    <p:sldId id="319" r:id="rId9"/>
    <p:sldId id="346" r:id="rId10"/>
    <p:sldId id="317" r:id="rId11"/>
    <p:sldId id="320" r:id="rId12"/>
    <p:sldId id="347" r:id="rId13"/>
    <p:sldId id="348" r:id="rId14"/>
    <p:sldId id="349" r:id="rId15"/>
    <p:sldId id="350" r:id="rId16"/>
    <p:sldId id="330" r:id="rId17"/>
    <p:sldId id="351" r:id="rId18"/>
    <p:sldId id="352" r:id="rId19"/>
    <p:sldId id="353" r:id="rId20"/>
    <p:sldId id="327" r:id="rId21"/>
    <p:sldId id="355" r:id="rId22"/>
    <p:sldId id="337" r:id="rId23"/>
    <p:sldId id="357" r:id="rId24"/>
    <p:sldId id="326" r:id="rId25"/>
    <p:sldId id="321" r:id="rId26"/>
    <p:sldId id="328" r:id="rId27"/>
    <p:sldId id="364" r:id="rId28"/>
    <p:sldId id="363" r:id="rId29"/>
    <p:sldId id="362" r:id="rId30"/>
    <p:sldId id="365" r:id="rId31"/>
    <p:sldId id="354" r:id="rId32"/>
    <p:sldId id="366" r:id="rId33"/>
    <p:sldId id="367" r:id="rId34"/>
    <p:sldId id="368" r:id="rId35"/>
    <p:sldId id="369" r:id="rId36"/>
    <p:sldId id="370" r:id="rId37"/>
    <p:sldId id="324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7"/>
    <a:srgbClr val="006AAC"/>
    <a:srgbClr val="005F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15" autoAdjust="0"/>
    <p:restoredTop sz="94628" autoAdjust="0"/>
  </p:normalViewPr>
  <p:slideViewPr>
    <p:cSldViewPr>
      <p:cViewPr>
        <p:scale>
          <a:sx n="130" d="100"/>
          <a:sy n="130" d="100"/>
        </p:scale>
        <p:origin x="-1768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197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notesMaster" Target="notesMasters/notesMaster1.xml"/><Relationship Id="rId40" Type="http://schemas.openxmlformats.org/officeDocument/2006/relationships/handoutMaster" Target="handoutMasters/handoutMaster1.xml"/><Relationship Id="rId41" Type="http://schemas.openxmlformats.org/officeDocument/2006/relationships/printerSettings" Target="printerSettings/printerSettings1.bin"/><Relationship Id="rId42" Type="http://schemas.openxmlformats.org/officeDocument/2006/relationships/presProps" Target="presProps.xml"/><Relationship Id="rId43" Type="http://schemas.openxmlformats.org/officeDocument/2006/relationships/viewProps" Target="viewProps.xml"/><Relationship Id="rId44" Type="http://schemas.openxmlformats.org/officeDocument/2006/relationships/theme" Target="theme/theme1.xml"/><Relationship Id="rId45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C02AEB-FD39-E744-A5B4-DA28B71C3D16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4150-42D9-1B47-8B82-8B7FA58FC27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85385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CE6FA-D2AB-484B-9B71-3241EF1F6285}" type="datetimeFigureOut">
              <a:rPr lang="en-US" smtClean="0"/>
              <a:t>11/1/16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007AA-21EB-4546-93CE-8B9C064F4A6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415625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Module TO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1"/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01752" y="1216152"/>
            <a:ext cx="6400800" cy="384048"/>
          </a:xfrm>
        </p:spPr>
        <p:txBody>
          <a:bodyPr>
            <a:noAutofit/>
          </a:bodyPr>
          <a:lstStyle>
            <a:lvl1pPr marL="0" indent="0" algn="l">
              <a:buNone/>
              <a:defRPr sz="1800" b="1">
                <a:solidFill>
                  <a:srgbClr val="00529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Module Title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248400"/>
            <a:ext cx="2133600" cy="228600"/>
          </a:xfrm>
          <a:noFill/>
        </p:spPr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752600" y="25908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667512" y="2663952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wrap="none" lIns="0" tIns="0" rIns="0" bIns="45720" anchor="ctr" anchorCtr="1">
            <a:noAutofit/>
          </a:bodyPr>
          <a:lstStyle>
            <a:lvl1pPr algn="r"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9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667512" y="31242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1" name="Text Placeholder 9"/>
          <p:cNvSpPr>
            <a:spLocks noGrp="1"/>
          </p:cNvSpPr>
          <p:nvPr>
            <p:ph type="body" sz="quarter" idx="16" hasCustomPrompt="1"/>
          </p:nvPr>
        </p:nvSpPr>
        <p:spPr>
          <a:xfrm>
            <a:off x="1752600" y="30480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7" hasCustomPrompt="1"/>
          </p:nvPr>
        </p:nvSpPr>
        <p:spPr>
          <a:xfrm>
            <a:off x="667512" y="35814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8" hasCustomPrompt="1"/>
          </p:nvPr>
        </p:nvSpPr>
        <p:spPr>
          <a:xfrm>
            <a:off x="1752600" y="35052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4" name="Text Placeholder 6"/>
          <p:cNvSpPr>
            <a:spLocks noGrp="1"/>
          </p:cNvSpPr>
          <p:nvPr>
            <p:ph type="body" sz="quarter" idx="19" hasCustomPrompt="1"/>
          </p:nvPr>
        </p:nvSpPr>
        <p:spPr>
          <a:xfrm>
            <a:off x="667512" y="40386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5" name="Text Placeholder 9"/>
          <p:cNvSpPr>
            <a:spLocks noGrp="1"/>
          </p:cNvSpPr>
          <p:nvPr>
            <p:ph type="body" sz="quarter" idx="20" hasCustomPrompt="1"/>
          </p:nvPr>
        </p:nvSpPr>
        <p:spPr>
          <a:xfrm>
            <a:off x="1752600" y="39624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6" name="Text Placeholder 6"/>
          <p:cNvSpPr>
            <a:spLocks noGrp="1"/>
          </p:cNvSpPr>
          <p:nvPr>
            <p:ph type="body" sz="quarter" idx="21" hasCustomPrompt="1"/>
          </p:nvPr>
        </p:nvSpPr>
        <p:spPr>
          <a:xfrm>
            <a:off x="667512" y="449580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7" name="Text Placeholder 9"/>
          <p:cNvSpPr>
            <a:spLocks noGrp="1"/>
          </p:cNvSpPr>
          <p:nvPr>
            <p:ph type="body" sz="quarter" idx="22" hasCustomPrompt="1"/>
          </p:nvPr>
        </p:nvSpPr>
        <p:spPr>
          <a:xfrm>
            <a:off x="1752600" y="441960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18" name="Text Placeholder 6"/>
          <p:cNvSpPr>
            <a:spLocks noGrp="1"/>
          </p:cNvSpPr>
          <p:nvPr>
            <p:ph type="body" sz="quarter" idx="23" hasCustomPrompt="1"/>
          </p:nvPr>
        </p:nvSpPr>
        <p:spPr>
          <a:xfrm>
            <a:off x="667512" y="49377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19" name="Text Placeholder 9"/>
          <p:cNvSpPr>
            <a:spLocks noGrp="1"/>
          </p:cNvSpPr>
          <p:nvPr>
            <p:ph type="body" sz="quarter" idx="24" hasCustomPrompt="1"/>
          </p:nvPr>
        </p:nvSpPr>
        <p:spPr>
          <a:xfrm>
            <a:off x="1752600" y="48615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20" name="Text Placeholder 6"/>
          <p:cNvSpPr>
            <a:spLocks noGrp="1"/>
          </p:cNvSpPr>
          <p:nvPr>
            <p:ph type="body" sz="quarter" idx="25" hasCustomPrompt="1"/>
          </p:nvPr>
        </p:nvSpPr>
        <p:spPr>
          <a:xfrm>
            <a:off x="667512" y="5394960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26" hasCustomPrompt="1"/>
          </p:nvPr>
        </p:nvSpPr>
        <p:spPr>
          <a:xfrm>
            <a:off x="1752600" y="5318760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304800" y="1676400"/>
            <a:ext cx="2438400" cy="30777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sz="1400" b="1" dirty="0" smtClean="0">
                <a:solidFill>
                  <a:schemeClr val="tx2"/>
                </a:solidFill>
              </a:rPr>
              <a:t>ESSENTIAL QUESTION</a:t>
            </a:r>
            <a:endParaRPr lang="en-US" sz="1400" b="1" dirty="0">
              <a:solidFill>
                <a:schemeClr val="tx2"/>
              </a:solidFill>
            </a:endParaRPr>
          </a:p>
        </p:txBody>
      </p:sp>
      <p:sp>
        <p:nvSpPr>
          <p:cNvPr id="23" name="Text Placeholder 22"/>
          <p:cNvSpPr>
            <a:spLocks noGrp="1"/>
          </p:cNvSpPr>
          <p:nvPr>
            <p:ph type="body" sz="quarter" idx="28"/>
          </p:nvPr>
        </p:nvSpPr>
        <p:spPr>
          <a:xfrm>
            <a:off x="304800" y="1905000"/>
            <a:ext cx="7543800" cy="457200"/>
          </a:xfrm>
        </p:spPr>
        <p:txBody>
          <a:bodyPr>
            <a:noAutofit/>
          </a:bodyPr>
          <a:lstStyle>
            <a:lvl1pPr>
              <a:defRPr sz="1500"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9876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3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2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33528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 userDrawn="1"/>
        </p:nvCxnSpPr>
        <p:spPr>
          <a:xfrm flipV="1">
            <a:off x="6172200" y="2478024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359152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6564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S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56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Lesson_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1463040" y="1261872"/>
            <a:ext cx="4572000" cy="396240"/>
          </a:xfrm>
        </p:spPr>
        <p:txBody>
          <a:bodyPr>
            <a:noAutofit/>
          </a:bodyPr>
          <a:lstStyle>
            <a:lvl1pPr>
              <a:defRPr sz="1700" b="1"/>
            </a:lvl1pPr>
          </a:lstStyle>
          <a:p>
            <a:pPr lvl="0"/>
            <a:r>
              <a:rPr lang="en-US" dirty="0" smtClean="0"/>
              <a:t>Lesson Title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 hasCustomPrompt="1"/>
          </p:nvPr>
        </p:nvSpPr>
        <p:spPr>
          <a:xfrm>
            <a:off x="402336" y="1344168"/>
            <a:ext cx="950976" cy="228600"/>
          </a:xfrm>
          <a:solidFill>
            <a:schemeClr val="accent2">
              <a:lumMod val="40000"/>
              <a:lumOff val="60000"/>
            </a:schemeClr>
          </a:solidFill>
        </p:spPr>
        <p:txBody>
          <a:bodyPr lIns="0" tIns="0" rIns="0" bIns="45720" anchor="ctr" anchorCtr="1">
            <a:noAutofit/>
          </a:bodyPr>
          <a:lstStyle>
            <a:lvl1pPr>
              <a:defRPr sz="1600"/>
            </a:lvl1pPr>
          </a:lstStyle>
          <a:p>
            <a:pPr lvl="0"/>
            <a:r>
              <a:rPr lang="en-US" dirty="0" smtClean="0"/>
              <a:t>LESSON X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752600"/>
            <a:ext cx="8534400" cy="42672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Big Idea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Main Ideas</a:t>
            </a:r>
          </a:p>
          <a:p>
            <a:pPr lvl="2"/>
            <a:r>
              <a:rPr lang="en-US" dirty="0" smtClean="0"/>
              <a:t>Third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2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Lesson_MainIdea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/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301752" y="1938528"/>
            <a:ext cx="8077200" cy="4157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chemeClr val="tx1"/>
                </a:solidFill>
              </a:defRPr>
            </a:lvl1pPr>
            <a:lvl2pPr marL="411480" indent="0">
              <a:spcBef>
                <a:spcPts val="600"/>
              </a:spcBef>
              <a:spcAft>
                <a:spcPts val="0"/>
              </a:spcAft>
              <a:buFont typeface="Arial"/>
              <a:buNone/>
              <a:defRPr sz="1500" b="0"/>
            </a:lvl2pPr>
            <a:lvl3pPr marL="548640" indent="-137160">
              <a:buFont typeface="Arial"/>
              <a:buChar char="•"/>
              <a:defRPr sz="1500" baseline="0"/>
            </a:lvl3pPr>
            <a:lvl4pPr marL="960120" indent="-137160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 (text)</a:t>
            </a:r>
          </a:p>
          <a:p>
            <a:pPr lvl="2"/>
            <a:r>
              <a:rPr lang="en-US" dirty="0" smtClean="0"/>
              <a:t>Third Level (bullet)</a:t>
            </a:r>
          </a:p>
          <a:p>
            <a:pPr lvl="3"/>
            <a:r>
              <a:rPr lang="en-US" dirty="0" smtClean="0"/>
              <a:t>Forth Level (bullet)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384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Lesson_Content_1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00528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3950037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Lesson_Content_2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sp>
        <p:nvSpPr>
          <p:cNvPr id="11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743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8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743200"/>
            <a:ext cx="4114800" cy="3429000"/>
          </a:xfrm>
        </p:spPr>
        <p:txBody>
          <a:bodyPr/>
          <a:lstStyle>
            <a:lvl1pPr>
              <a:defRPr sz="1600" b="1">
                <a:solidFill>
                  <a:srgbClr val="0076B7"/>
                </a:solidFill>
              </a:defRPr>
            </a:lvl1pPr>
            <a:lvl2pPr marL="320040" indent="-137160">
              <a:buFont typeface="Arial"/>
              <a:buChar char="•"/>
              <a:defRPr sz="1400"/>
            </a:lvl2pPr>
            <a:lvl3pPr marL="457200" indent="-137160">
              <a:buFont typeface="Lucida Grande"/>
              <a:buChar char="-"/>
              <a:defRPr sz="1400"/>
            </a:lvl3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34055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Lesson_Content_3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1447800"/>
            <a:ext cx="5730240" cy="396240"/>
          </a:xfrm>
        </p:spPr>
        <p:txBody>
          <a:bodyPr>
            <a:noAutofit/>
          </a:bodyPr>
          <a:lstStyle>
            <a:lvl1pPr>
              <a:defRPr sz="1700" b="1"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Segment Title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938528"/>
            <a:ext cx="8534400" cy="762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33528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 userDrawn="1"/>
        </p:nvCxnSpPr>
        <p:spPr>
          <a:xfrm flipV="1">
            <a:off x="6172200" y="2819400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9" hasCustomPrompt="1"/>
          </p:nvPr>
        </p:nvSpPr>
        <p:spPr>
          <a:xfrm>
            <a:off x="35052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1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6324600" y="2697480"/>
            <a:ext cx="25146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76B7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6365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Lesson_continued_1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3203448" cy="30479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629400"/>
            <a:ext cx="5562600" cy="228600"/>
          </a:xfrm>
        </p:spPr>
        <p:txBody>
          <a:bodyPr>
            <a:noAutofit/>
          </a:bodyPr>
          <a:lstStyle/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Autofit/>
          </a:bodyPr>
          <a:lstStyle/>
          <a:p>
            <a:fld id="{E69D5280-DBD0-2343-946D-B32C2D72E92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8077200" cy="28956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96012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874314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chemeClr val="tx1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23622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500" b="1">
                <a:solidFill>
                  <a:srgbClr val="000000"/>
                </a:solidFill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4810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12"/>
          <p:cNvSpPr>
            <a:spLocks noGrp="1"/>
          </p:cNvSpPr>
          <p:nvPr>
            <p:ph type="body" sz="quarter" idx="18" hasCustomPrompt="1"/>
          </p:nvPr>
        </p:nvSpPr>
        <p:spPr>
          <a:xfrm>
            <a:off x="685800" y="1905000"/>
            <a:ext cx="8077200" cy="457200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sz="1600" b="1">
                <a:solidFill>
                  <a:srgbClr val="0076B7"/>
                </a:solidFill>
              </a:defRPr>
            </a:lvl1pPr>
            <a:lvl2pPr marL="5486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500" b="0"/>
            </a:lvl2pPr>
            <a:lvl3pPr marL="822960" indent="0">
              <a:buFont typeface="Lucida Grande"/>
              <a:buNone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2"/>
            <a:endParaRPr lang="en-US" dirty="0" smtClean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4474701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Lesson_continued_2 co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>
            <a:noAutofit/>
          </a:bodyPr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>
            <a:noAutofit/>
          </a:bodyPr>
          <a:lstStyle/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 hasCustomPrompt="1"/>
          </p:nvPr>
        </p:nvSpPr>
        <p:spPr>
          <a:xfrm>
            <a:off x="301752" y="914401"/>
            <a:ext cx="2365248" cy="304800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400" b="0">
                <a:solidFill>
                  <a:schemeClr val="accent4"/>
                </a:solidFill>
              </a:defRPr>
            </a:lvl1pPr>
          </a:lstStyle>
          <a:p>
            <a:r>
              <a:rPr lang="en-US" dirty="0" smtClean="0"/>
              <a:t>Module X Lesson X</a:t>
            </a:r>
            <a:endParaRPr lang="en-US" dirty="0"/>
          </a:p>
        </p:txBody>
      </p:sp>
      <p:sp>
        <p:nvSpPr>
          <p:cNvPr id="6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6858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7" hasCustomPrompt="1"/>
          </p:nvPr>
        </p:nvSpPr>
        <p:spPr>
          <a:xfrm>
            <a:off x="4724400" y="1905000"/>
            <a:ext cx="3733800" cy="3395472"/>
          </a:xfrm>
        </p:spPr>
        <p:txBody>
          <a:bodyPr>
            <a:noAutofit/>
          </a:bodyPr>
          <a:lstStyle>
            <a:lvl1pPr>
              <a:spcBef>
                <a:spcPts val="1800"/>
              </a:spcBef>
              <a:spcAft>
                <a:spcPts val="0"/>
              </a:spcAft>
              <a:defRPr lang="en-US" sz="1600" b="1" kern="1200" dirty="0" smtClean="0">
                <a:solidFill>
                  <a:srgbClr val="0076B7"/>
                </a:solidFill>
                <a:latin typeface="+mn-lt"/>
                <a:ea typeface="+mn-ea"/>
                <a:cs typeface="+mn-cs"/>
              </a:defRPr>
            </a:lvl1pPr>
            <a:lvl2pPr marL="320040" indent="-137160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/>
            </a:lvl2pPr>
            <a:lvl3pPr marL="457200" indent="-137160">
              <a:buFont typeface="Lucida Grande"/>
              <a:buChar char="-"/>
              <a:defRPr sz="1400" baseline="0"/>
            </a:lvl3pPr>
            <a:lvl4pPr marL="1152144" indent="-192024">
              <a:buFont typeface="Lucida Grande"/>
              <a:buChar char="-"/>
              <a:defRPr sz="1400"/>
            </a:lvl4pPr>
          </a:lstStyle>
          <a:p>
            <a:pPr lvl="0"/>
            <a:r>
              <a:rPr lang="en-US" dirty="0" smtClean="0"/>
              <a:t>Head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2"/>
            <a:endParaRPr lang="en-US" dirty="0" smtClean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4572000" y="2023872"/>
            <a:ext cx="0" cy="2743200"/>
          </a:xfrm>
          <a:prstGeom prst="line">
            <a:avLst/>
          </a:prstGeom>
          <a:ln w="19050" cmpd="sng">
            <a:gradFill flip="none" rotWithShape="1">
              <a:gsLst>
                <a:gs pos="1000">
                  <a:schemeClr val="accent1"/>
                </a:gs>
                <a:gs pos="100000">
                  <a:srgbClr val="FFFFFF"/>
                </a:gs>
              </a:gsLst>
              <a:lin ang="16200000" scaled="0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 Placeholder 6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1524000"/>
            <a:ext cx="1219200" cy="381000"/>
          </a:xfrm>
        </p:spPr>
        <p:txBody>
          <a:bodyPr>
            <a:noAutofit/>
          </a:bodyPr>
          <a:lstStyle>
            <a:lvl1pPr>
              <a:spcBef>
                <a:spcPts val="2400"/>
              </a:spcBef>
              <a:defRPr sz="1600" b="1" baseline="0"/>
            </a:lvl1pPr>
            <a:lvl2pPr marL="420624" indent="0">
              <a:buFont typeface="Arial"/>
              <a:buNone/>
              <a:defRPr sz="1500"/>
            </a:lvl2pPr>
            <a:lvl3pPr marL="548640" indent="-137160">
              <a:defRPr sz="1500" baseline="0"/>
            </a:lvl3pPr>
          </a:lstStyle>
          <a:p>
            <a:pPr lvl="0"/>
            <a:r>
              <a:rPr lang="en-US" dirty="0" smtClean="0"/>
              <a:t>Main Idea X</a:t>
            </a:r>
          </a:p>
        </p:txBody>
      </p:sp>
    </p:spTree>
    <p:extLst>
      <p:ext uri="{BB962C8B-B14F-4D97-AF65-F5344CB8AC3E}">
        <p14:creationId xmlns:p14="http://schemas.microsoft.com/office/powerpoint/2010/main" val="208967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56700" cy="609600"/>
          </a:xfrm>
          <a:prstGeom prst="rect">
            <a:avLst/>
          </a:prstGeom>
          <a:solidFill>
            <a:schemeClr val="accent3"/>
          </a:solidFill>
          <a:ln/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228600" y="152400"/>
            <a:ext cx="7137977" cy="38100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77500" lnSpcReduction="20000"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0" i="1" dirty="0" smtClean="0">
                <a:solidFill>
                  <a:schemeClr val="bg1"/>
                </a:solidFill>
                <a:ea typeface="Verdana" pitchFamily="34" charset="0"/>
                <a:cs typeface="Verdana" pitchFamily="34" charset="0"/>
              </a:rPr>
              <a:t>World Civilizations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0" y="685801"/>
            <a:ext cx="9144000" cy="6172199"/>
            <a:chOff x="-5772" y="685799"/>
            <a:chExt cx="9144000" cy="6172199"/>
          </a:xfrm>
        </p:grpSpPr>
        <p:sp>
          <p:nvSpPr>
            <p:cNvPr id="10" name="Rectangle 9"/>
            <p:cNvSpPr/>
            <p:nvPr userDrawn="1"/>
          </p:nvSpPr>
          <p:spPr>
            <a:xfrm>
              <a:off x="440516" y="685799"/>
              <a:ext cx="8241260" cy="258828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 userDrawn="1"/>
          </p:nvSpPr>
          <p:spPr>
            <a:xfrm>
              <a:off x="-5772" y="6629398"/>
              <a:ext cx="9144000" cy="228600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002">
              <a:schemeClr val="dk2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 dirty="0">
                <a:solidFill>
                  <a:prstClr val="white"/>
                </a:solidFill>
              </a:endParaRPr>
            </a:p>
          </p:txBody>
        </p:sp>
      </p:grpSp>
      <p:sp>
        <p:nvSpPr>
          <p:cNvPr id="13" name="5-Point Star 12"/>
          <p:cNvSpPr/>
          <p:nvPr/>
        </p:nvSpPr>
        <p:spPr>
          <a:xfrm rot="20565879">
            <a:off x="4411657" y="6192204"/>
            <a:ext cx="320686" cy="320686"/>
          </a:xfrm>
          <a:prstGeom prst="star5">
            <a:avLst/>
          </a:prstGeom>
          <a:solidFill>
            <a:srgbClr val="FEDE6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>
            <a:off x="47244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0" scaled="1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743200" y="6400799"/>
            <a:ext cx="1600200" cy="0"/>
          </a:xfrm>
          <a:prstGeom prst="line">
            <a:avLst/>
          </a:prstGeom>
          <a:ln w="19050" cmpd="sng">
            <a:gradFill flip="none" rotWithShape="1">
              <a:gsLst>
                <a:gs pos="65000">
                  <a:srgbClr val="0076B7"/>
                </a:gs>
                <a:gs pos="3000">
                  <a:prstClr val="white"/>
                </a:gs>
              </a:gsLst>
              <a:lin ang="10800000" scaled="0"/>
              <a:tileRect/>
            </a:gradFill>
            <a:round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1000" y="6629400"/>
            <a:ext cx="5562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N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05200" y="6248400"/>
            <a:ext cx="2133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1A146-59F7-204C-A7D6-E01EC24D14D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729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80" r:id="rId3"/>
    <p:sldLayoutId id="2147483678" r:id="rId4"/>
    <p:sldLayoutId id="2147483681" r:id="rId5"/>
    <p:sldLayoutId id="2147483682" r:id="rId6"/>
    <p:sldLayoutId id="2147483679" r:id="rId7"/>
    <p:sldLayoutId id="2147483683" r:id="rId8"/>
    <p:sldLayoutId id="2147483685" r:id="rId9"/>
    <p:sldLayoutId id="2147483684" r:id="rId10"/>
    <p:sldLayoutId id="2147483669" r:id="rId11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ct val="20000"/>
        </a:spcBef>
        <a:buFont typeface="Arial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0" dirty="0" smtClean="0"/>
              <a:t>Ancient India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</a:t>
            </a:fld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and Early India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Vedic Society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Origins of Hinduism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r>
              <a:rPr lang="en-US" dirty="0" smtClean="0"/>
              <a:t>Origins of Buddhism</a:t>
            </a: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dirty="0" smtClean="0"/>
              <a:t>Indian Empires</a:t>
            </a:r>
            <a:endParaRPr lang="en-US" dirty="0"/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28"/>
          </p:nvPr>
        </p:nvSpPr>
        <p:spPr/>
        <p:txBody>
          <a:bodyPr/>
          <a:lstStyle/>
          <a:p>
            <a:r>
              <a:rPr lang="en-US" dirty="0"/>
              <a:t>How do India’s rich history and culture affect the world today?</a:t>
            </a:r>
          </a:p>
        </p:txBody>
      </p:sp>
      <p:sp>
        <p:nvSpPr>
          <p:cNvPr id="18" name="Text Placeholder 15"/>
          <p:cNvSpPr>
            <a:spLocks noGrp="1"/>
          </p:cNvSpPr>
          <p:nvPr>
            <p:ph type="body" sz="quarter" idx="23"/>
          </p:nvPr>
        </p:nvSpPr>
        <p:spPr>
          <a:xfrm>
            <a:off x="667512" y="4937760"/>
            <a:ext cx="950976" cy="228600"/>
          </a:xfrm>
        </p:spPr>
        <p:txBody>
          <a:bodyPr/>
          <a:lstStyle/>
          <a:p>
            <a:r>
              <a:rPr lang="en-US" dirty="0" smtClean="0"/>
              <a:t>LESSON 6</a:t>
            </a:r>
            <a:endParaRPr lang="en-US" dirty="0"/>
          </a:p>
        </p:txBody>
      </p:sp>
      <p:sp>
        <p:nvSpPr>
          <p:cNvPr id="19" name="Text Placeholder 16"/>
          <p:cNvSpPr>
            <a:spLocks noGrp="1"/>
          </p:cNvSpPr>
          <p:nvPr>
            <p:ph type="body" sz="quarter" idx="24"/>
          </p:nvPr>
        </p:nvSpPr>
        <p:spPr>
          <a:xfrm>
            <a:off x="1752600" y="4861560"/>
            <a:ext cx="4572000" cy="396240"/>
          </a:xfrm>
        </p:spPr>
        <p:txBody>
          <a:bodyPr/>
          <a:lstStyle/>
          <a:p>
            <a:r>
              <a:rPr lang="en-US" dirty="0" smtClean="0"/>
              <a:t>Indian Achievements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308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Brahmanism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2</a:t>
            </a: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The Aryans practiced a religion known as Brahmanism.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/>
              <a:t>Aryan priests were called </a:t>
            </a:r>
            <a:r>
              <a:rPr lang="en-US" b="0" dirty="0" smtClean="0"/>
              <a:t>Brahmins, so Aryan religion is often called Brahmanism.</a:t>
            </a:r>
          </a:p>
          <a:p>
            <a:pPr lvl="1"/>
            <a:endParaRPr lang="en-US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The Vedas</a:t>
            </a:r>
            <a:endParaRPr lang="en-US" dirty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Religion was based on the Vedas</a:t>
            </a:r>
            <a:r>
              <a:rPr lang="en-US" dirty="0" smtClean="0">
                <a:solidFill>
                  <a:srgbClr val="003300"/>
                </a:solidFill>
              </a:rPr>
              <a:t>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The Vedas include hymns, spells, charms, and descriptions of rituals.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There are four Vedas, the oldest of which was probably written before 1000 BC.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The Vedas still influence religion in India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625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Later Vedic Texts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Brahmins wrote their thoughts about the Vedas and these became Vedic texts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dirty="0" smtClean="0">
                <a:solidFill>
                  <a:srgbClr val="003300"/>
                </a:solidFill>
              </a:rPr>
              <a:t>One collection describes rituals, including sacrifice.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Another describes secret rituals.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The final group is called the Upanishads</a:t>
            </a:r>
          </a:p>
          <a:p>
            <a:pPr marL="1245870" lvl="2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dirty="0" smtClean="0">
                <a:solidFill>
                  <a:srgbClr val="003300"/>
                </a:solidFill>
              </a:rPr>
              <a:t>Teaches the</a:t>
            </a:r>
            <a:r>
              <a:rPr lang="en-US" sz="1500" i="1" dirty="0" smtClean="0">
                <a:solidFill>
                  <a:srgbClr val="003300"/>
                </a:solidFill>
              </a:rPr>
              <a:t> brahman</a:t>
            </a:r>
            <a:r>
              <a:rPr lang="en-US" sz="1500" dirty="0" smtClean="0">
                <a:solidFill>
                  <a:srgbClr val="003300"/>
                </a:solidFill>
              </a:rPr>
              <a:t>, the force behind everything, is found in the </a:t>
            </a:r>
            <a:r>
              <a:rPr lang="en-US" sz="1500" i="1" dirty="0" smtClean="0">
                <a:solidFill>
                  <a:srgbClr val="003300"/>
                </a:solidFill>
              </a:rPr>
              <a:t>atman</a:t>
            </a:r>
            <a:r>
              <a:rPr lang="en-US" sz="1500" dirty="0" smtClean="0">
                <a:solidFill>
                  <a:srgbClr val="003300"/>
                </a:solidFill>
              </a:rPr>
              <a:t>, or soul</a:t>
            </a:r>
          </a:p>
          <a:p>
            <a:r>
              <a:rPr lang="en-US" dirty="0">
                <a:latin typeface="Calibri" pitchFamily="34" charset="0"/>
                <a:cs typeface="Arial" charset="0"/>
              </a:rPr>
              <a:t>Later Vedic </a:t>
            </a:r>
            <a:r>
              <a:rPr lang="en-US" dirty="0" smtClean="0">
                <a:latin typeface="Calibri" pitchFamily="34" charset="0"/>
                <a:cs typeface="Arial" charset="0"/>
              </a:rPr>
              <a:t>Society</a:t>
            </a:r>
            <a:endParaRPr lang="en-US" dirty="0">
              <a:latin typeface="Calibri" pitchFamily="34" charset="0"/>
              <a:cs typeface="Arial" charset="0"/>
            </a:endParaRP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During the later Vedic period, identity became territorial rather than by clan.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Some chiefs became more powerful and began to collect taxes.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Priests also became more powerful and wealthy. </a:t>
            </a: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Aryan society became more divided.</a:t>
            </a:r>
            <a:endParaRPr lang="en-US" dirty="0">
              <a:solidFill>
                <a:srgbClr val="003300"/>
              </a:solidFill>
            </a:endParaRPr>
          </a:p>
          <a:p>
            <a:pPr marL="834390" lvl="1" indent="-285750">
              <a:lnSpc>
                <a:spcPct val="90000"/>
              </a:lnSpc>
              <a:spcBef>
                <a:spcPct val="50000"/>
              </a:spcBef>
              <a:defRPr/>
            </a:pPr>
            <a:endParaRPr lang="en-US" sz="1500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9956816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Indian Society Divides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3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/>
              <a:t>Indian society divided </a:t>
            </a:r>
            <a:r>
              <a:rPr lang="en-US" sz="1500" b="0" dirty="0" smtClean="0"/>
              <a:t>into distinct </a:t>
            </a:r>
            <a:r>
              <a:rPr lang="en-US" sz="1500" b="0" dirty="0"/>
              <a:t>groups under </a:t>
            </a:r>
            <a:r>
              <a:rPr lang="en-US" sz="1500" b="0" dirty="0" smtClean="0"/>
              <a:t>the Aryans.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/>
              <a:t>Aryans society divided into groups.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/>
              <a:t>Most groups were organized by occupation.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/>
              <a:t>Rules about group interaction became stricter as time passed. </a:t>
            </a:r>
          </a:p>
          <a:p>
            <a:pPr lvl="1"/>
            <a:endParaRPr lang="en-US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The </a:t>
            </a:r>
            <a:r>
              <a:rPr lang="en-US" i="1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Varnas</a:t>
            </a:r>
            <a:endParaRPr lang="en-US" i="1" dirty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According to the Vedas, there were four main </a:t>
            </a:r>
            <a:r>
              <a:rPr lang="en-US" i="1" dirty="0">
                <a:solidFill>
                  <a:srgbClr val="003300"/>
                </a:solidFill>
              </a:rPr>
              <a:t>v</a:t>
            </a:r>
            <a:r>
              <a:rPr lang="en-US" b="0" i="1" dirty="0" smtClean="0">
                <a:solidFill>
                  <a:srgbClr val="003300"/>
                </a:solidFill>
              </a:rPr>
              <a:t>arnas</a:t>
            </a:r>
            <a:r>
              <a:rPr lang="en-US" b="0" dirty="0" smtClean="0">
                <a:solidFill>
                  <a:srgbClr val="003300"/>
                </a:solidFill>
              </a:rPr>
              <a:t>, or social divisions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Brahmins, or priests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Kshatriyas, or rulers and warriors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Vaisyas, or farmers, craftspeople, and traders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Sudras, or workers, servants, and non-Aryans</a:t>
            </a:r>
            <a:endParaRPr lang="en-US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6999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200400"/>
          </a:xfrm>
        </p:spPr>
        <p:txBody>
          <a:bodyPr/>
          <a:lstStyle/>
          <a:p>
            <a:r>
              <a:rPr lang="en-US" dirty="0" smtClean="0"/>
              <a:t>The Caste System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Rules became more complex and divided society into more groups.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Social divisions are now known as castes and the social system is known as the </a:t>
            </a:r>
            <a:r>
              <a:rPr lang="en-US" b="1" dirty="0" smtClean="0">
                <a:solidFill>
                  <a:schemeClr val="accent5"/>
                </a:solidFill>
              </a:rPr>
              <a:t>caste system</a:t>
            </a:r>
            <a:r>
              <a:rPr lang="en-US" b="0" dirty="0" smtClean="0">
                <a:solidFill>
                  <a:schemeClr val="tx1"/>
                </a:solidFill>
              </a:rPr>
              <a:t>.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At one time, there were 3,000 castes.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Caste determined place in society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Rarely someone’s caste could change.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Women and men belonged to castes.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By the late Aryan period, a group of people belonged to no caste.</a:t>
            </a:r>
          </a:p>
          <a:p>
            <a:pPr marL="1245870" lvl="2" indent="-285750"/>
            <a:r>
              <a:rPr lang="en-US" sz="1500" b="0" dirty="0" smtClean="0">
                <a:solidFill>
                  <a:schemeClr val="tx1"/>
                </a:solidFill>
              </a:rPr>
              <a:t>Called untouchables</a:t>
            </a:r>
          </a:p>
          <a:p>
            <a:pPr marL="1245870" lvl="2" indent="-285750"/>
            <a:r>
              <a:rPr lang="en-US" sz="1500" b="0" dirty="0" smtClean="0">
                <a:solidFill>
                  <a:schemeClr val="tx1"/>
                </a:solidFill>
              </a:rPr>
              <a:t>Could only hold certain, often unpleasant jobs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1886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200400"/>
          </a:xfrm>
        </p:spPr>
        <p:txBody>
          <a:bodyPr/>
          <a:lstStyle/>
          <a:p>
            <a:r>
              <a:rPr lang="en-US" dirty="0" smtClean="0"/>
              <a:t>Caste Rules</a:t>
            </a:r>
          </a:p>
          <a:p>
            <a:pPr marL="834390" lvl="1" indent="-285750"/>
            <a:r>
              <a:rPr lang="en-US" b="0" dirty="0" smtClean="0">
                <a:solidFill>
                  <a:schemeClr val="tx1"/>
                </a:solidFill>
              </a:rPr>
              <a:t>Sutras, or guides, listed the rules for the caste system.</a:t>
            </a:r>
          </a:p>
          <a:p>
            <a:pPr marL="834390" lvl="1" indent="-285750"/>
            <a:r>
              <a:rPr lang="en-US" sz="1500" dirty="0" smtClean="0"/>
              <a:t>Breaking rules could result in becoming untouchable. 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3928900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Origins of Hinduism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</a:p>
          <a:p>
            <a:r>
              <a:rPr lang="en-US" sz="1500" b="0" dirty="0"/>
              <a:t>Hinduism, the largest </a:t>
            </a:r>
            <a:r>
              <a:rPr lang="en-US" sz="1500" b="0" dirty="0" smtClean="0"/>
              <a:t>religion in </a:t>
            </a:r>
            <a:r>
              <a:rPr lang="en-US" sz="1500" b="0" dirty="0"/>
              <a:t>India today, developed </a:t>
            </a:r>
            <a:r>
              <a:rPr lang="en-US" sz="1500" b="0" dirty="0" smtClean="0"/>
              <a:t>out of </a:t>
            </a:r>
            <a:r>
              <a:rPr lang="en-US" sz="1500" b="0" dirty="0"/>
              <a:t>ancient Indian beliefs </a:t>
            </a:r>
            <a:r>
              <a:rPr lang="en-US" sz="1500" b="0" dirty="0" smtClean="0"/>
              <a:t>and practices.</a:t>
            </a:r>
          </a:p>
          <a:p>
            <a:r>
              <a:rPr lang="en-US" dirty="0" smtClean="0"/>
              <a:t>Main Ideas</a:t>
            </a:r>
          </a:p>
          <a:p>
            <a:pPr marL="706374" lvl="1" indent="-285750">
              <a:buFont typeface="Arial"/>
              <a:buChar char="•"/>
            </a:pPr>
            <a:r>
              <a:rPr lang="en-US" b="0" dirty="0"/>
              <a:t>Hinduism developed out </a:t>
            </a:r>
            <a:r>
              <a:rPr lang="en-US" b="0" dirty="0" smtClean="0"/>
              <a:t>of Brahmanism </a:t>
            </a:r>
            <a:r>
              <a:rPr lang="en-US" b="0" dirty="0"/>
              <a:t>and </a:t>
            </a:r>
            <a:r>
              <a:rPr lang="en-US" b="0" dirty="0" smtClean="0"/>
              <a:t>influences from </a:t>
            </a:r>
            <a:r>
              <a:rPr lang="en-US" b="0" dirty="0"/>
              <a:t>other cultures</a:t>
            </a:r>
            <a:r>
              <a:rPr lang="en-US" b="0" dirty="0" smtClean="0"/>
              <a:t>.</a:t>
            </a:r>
          </a:p>
          <a:p>
            <a:pPr marL="706374" lvl="1" indent="-285750">
              <a:buFont typeface="Arial"/>
              <a:buChar char="•"/>
            </a:pPr>
            <a:r>
              <a:rPr lang="en-US" b="0" dirty="0"/>
              <a:t>A few groups reacted </a:t>
            </a:r>
            <a:r>
              <a:rPr lang="en-US" b="0" dirty="0" smtClean="0"/>
              <a:t>to Hinduism </a:t>
            </a:r>
            <a:r>
              <a:rPr lang="en-US" b="0" dirty="0"/>
              <a:t>by breaking </a:t>
            </a:r>
            <a:r>
              <a:rPr lang="en-US" b="0" dirty="0" smtClean="0"/>
              <a:t>away to </a:t>
            </a:r>
            <a:r>
              <a:rPr lang="en-US" b="0" dirty="0"/>
              <a:t>form their </a:t>
            </a:r>
            <a:r>
              <a:rPr lang="en-US" b="0" dirty="0" smtClean="0"/>
              <a:t>own religions.</a:t>
            </a:r>
            <a:endParaRPr lang="en-US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n-US" sz="1500" dirty="0" smtClean="0"/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601922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Hinduism Develops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 smtClean="0"/>
              <a:t>Hinduism developed out of Brahmanism and influences from other cultures.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/>
              <a:t>The Vedas and Vedic texts blended with ideas from Persia and Central Asia.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/>
              <a:t>Today, </a:t>
            </a:r>
            <a:r>
              <a:rPr lang="en-US" b="1" dirty="0" smtClean="0">
                <a:solidFill>
                  <a:srgbClr val="DC5924"/>
                </a:solidFill>
              </a:rPr>
              <a:t>Hinduism</a:t>
            </a:r>
            <a:r>
              <a:rPr lang="en-US" b="0" dirty="0" smtClean="0"/>
              <a:t> is the largest religion in India.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/>
              <a:t>No founder and no one set of agreed upon beliefs.</a:t>
            </a:r>
          </a:p>
          <a:p>
            <a:pPr lvl="1"/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Hindu Beliefs</a:t>
            </a:r>
            <a:endParaRPr lang="en-US" sz="1500" b="0" dirty="0" smtClean="0">
              <a:solidFill>
                <a:srgbClr val="0076B7"/>
              </a:solidFill>
            </a:endParaRP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/>
              <a:t>Many gods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Universal spirit called Brahman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/>
              <a:t>Other gods like Brahma, Siva, and Vishnu represent aspects of Brahman</a:t>
            </a: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dirty="0" smtClean="0"/>
              <a:t>Many different sets of teachings</a:t>
            </a:r>
            <a:endParaRPr lang="en-US" b="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1133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Life and Rebirth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Everyone has a soul, or </a:t>
            </a:r>
            <a:r>
              <a:rPr lang="en-US" sz="1500" b="0" i="1" dirty="0" smtClean="0">
                <a:solidFill>
                  <a:srgbClr val="003300"/>
                </a:solidFill>
              </a:rPr>
              <a:t>atman.</a:t>
            </a:r>
            <a:endParaRPr lang="en-US" sz="1500" b="0" i="1" dirty="0">
              <a:solidFill>
                <a:srgbClr val="00330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Goal of life is to join soul to Brahman.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Joining with Brahman can take several lifetimes.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Souls are reborn many times.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The process of rebirth is </a:t>
            </a:r>
            <a:r>
              <a:rPr lang="en-US" sz="1500" dirty="0" smtClean="0">
                <a:solidFill>
                  <a:srgbClr val="DC5924"/>
                </a:solidFill>
              </a:rPr>
              <a:t>reincarnation</a:t>
            </a:r>
            <a:r>
              <a:rPr lang="en-US" sz="1500" b="0" dirty="0" smtClean="0">
                <a:solidFill>
                  <a:srgbClr val="003300"/>
                </a:solidFill>
              </a:rPr>
              <a:t>.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Hinduism and Society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When a person is reborn, his or her new form is determined by </a:t>
            </a:r>
            <a:r>
              <a:rPr lang="en-US" sz="1500" dirty="0" smtClean="0">
                <a:solidFill>
                  <a:srgbClr val="DC5924"/>
                </a:solidFill>
              </a:rPr>
              <a:t>karma</a:t>
            </a:r>
            <a:r>
              <a:rPr lang="en-US" sz="1500" b="0" dirty="0" smtClean="0">
                <a:solidFill>
                  <a:srgbClr val="000000"/>
                </a:solidFill>
              </a:rPr>
              <a:t>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0000"/>
                </a:solidFill>
              </a:rPr>
              <a:t>Evil actions build bad karma and lead to reincarnation as a lower caste or life form.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0000"/>
                </a:solidFill>
              </a:rPr>
              <a:t>Good actions build good karma and lead to a higher caste or life form.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0000"/>
                </a:solidFill>
              </a:rPr>
              <a:t>The idea of karma encourages good behavior.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0000"/>
                </a:solidFill>
              </a:rPr>
              <a:t>Hinduism also teaches people to accept one’s station in life. This helped preserve the caste system.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0117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Customs and Traditions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Rites of passage, </a:t>
            </a:r>
            <a:r>
              <a:rPr lang="en-US" sz="1500" dirty="0" smtClean="0">
                <a:solidFill>
                  <a:schemeClr val="accent5"/>
                </a:solidFill>
              </a:rPr>
              <a:t>samskaras</a:t>
            </a:r>
            <a:r>
              <a:rPr lang="en-US" sz="1500" b="0" dirty="0" smtClean="0">
                <a:solidFill>
                  <a:srgbClr val="003300"/>
                </a:solidFill>
              </a:rPr>
              <a:t>, are still practiced today.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Weddings are full of traditions, customs, and rituals.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Spread of Hinduism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Trade spread Hinduism throughout Southeast Asia.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Later, colonization and migration spread Hinduism around the world.</a:t>
            </a:r>
            <a:endParaRPr lang="en-US" b="0" dirty="0">
              <a:solidFill>
                <a:srgbClr val="000000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2685305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Groups React to Hinduism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2</a:t>
            </a:r>
          </a:p>
          <a:p>
            <a:pPr lvl="1"/>
            <a:r>
              <a:rPr lang="en-US" dirty="0" smtClean="0"/>
              <a:t>A few groups reacted to Hinduism by breaking away to form their own religions.</a:t>
            </a:r>
            <a:endParaRPr lang="en-US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Jainism</a:t>
            </a:r>
            <a:endParaRPr lang="en-US" dirty="0"/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599 </a:t>
            </a:r>
            <a:r>
              <a:rPr lang="en-US" sz="1500" b="0" dirty="0">
                <a:solidFill>
                  <a:srgbClr val="003300"/>
                </a:solidFill>
              </a:rPr>
              <a:t>BC, </a:t>
            </a:r>
            <a:r>
              <a:rPr lang="en-US" sz="1500" dirty="0" smtClean="0">
                <a:solidFill>
                  <a:srgbClr val="DC5924"/>
                </a:solidFill>
              </a:rPr>
              <a:t>Jainism</a:t>
            </a:r>
            <a:r>
              <a:rPr lang="en-US" sz="1500" b="0" dirty="0" smtClean="0">
                <a:solidFill>
                  <a:srgbClr val="003300"/>
                </a:solidFill>
              </a:rPr>
              <a:t> established </a:t>
            </a:r>
            <a:r>
              <a:rPr lang="en-US" sz="1500" b="0" dirty="0">
                <a:solidFill>
                  <a:srgbClr val="003300"/>
                </a:solidFill>
              </a:rPr>
              <a:t>as an alternative to Hindu ritualism </a:t>
            </a:r>
            <a:endParaRPr lang="en-US" sz="1500" b="0" dirty="0" smtClean="0">
              <a:solidFill>
                <a:srgbClr val="003300"/>
              </a:solidFill>
            </a:endParaRP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Based </a:t>
            </a:r>
            <a:r>
              <a:rPr lang="en-US" sz="1500" b="0" dirty="0">
                <a:solidFill>
                  <a:srgbClr val="003300"/>
                </a:solidFill>
              </a:rPr>
              <a:t>on the teachings of </a:t>
            </a:r>
            <a:r>
              <a:rPr lang="en-US" sz="1500" dirty="0">
                <a:solidFill>
                  <a:srgbClr val="DC5924"/>
                </a:solidFill>
              </a:rPr>
              <a:t>Mahavira</a:t>
            </a:r>
            <a:r>
              <a:rPr lang="en-US" sz="1500" b="0" dirty="0">
                <a:solidFill>
                  <a:srgbClr val="003300"/>
                </a:solidFill>
              </a:rPr>
              <a:t>, who abandoned his life of luxury to become a </a:t>
            </a:r>
            <a:r>
              <a:rPr lang="en-US" sz="1500" b="0" dirty="0" smtClean="0">
                <a:solidFill>
                  <a:srgbClr val="003300"/>
                </a:solidFill>
              </a:rPr>
              <a:t>monk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Four Principles of Jainism: Injure no life, tell the truth, do not steal, and own no property</a:t>
            </a:r>
          </a:p>
          <a:p>
            <a:pPr marL="285750" indent="-285750">
              <a:lnSpc>
                <a:spcPct val="90000"/>
              </a:lnSpc>
              <a:buFont typeface="Arial"/>
              <a:buChar char="•"/>
            </a:pPr>
            <a:r>
              <a:rPr lang="en-US" sz="1500" b="0" dirty="0" smtClean="0">
                <a:solidFill>
                  <a:srgbClr val="003300"/>
                </a:solidFill>
              </a:rPr>
              <a:t>Emphasizes </a:t>
            </a:r>
            <a:r>
              <a:rPr lang="en-US" sz="1500" dirty="0" smtClean="0">
                <a:solidFill>
                  <a:srgbClr val="DC5924"/>
                </a:solidFill>
              </a:rPr>
              <a:t>nonviolence</a:t>
            </a:r>
            <a:endParaRPr lang="en-US" sz="1500" dirty="0">
              <a:solidFill>
                <a:srgbClr val="DC5924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Sikhism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Founded by </a:t>
            </a:r>
            <a:r>
              <a:rPr lang="en-US" sz="1500" dirty="0" smtClean="0">
                <a:solidFill>
                  <a:srgbClr val="DC5924"/>
                </a:solidFill>
              </a:rPr>
              <a:t>Guru Nanak </a:t>
            </a:r>
            <a:r>
              <a:rPr lang="en-US" sz="1500" b="0" dirty="0" smtClean="0">
                <a:solidFill>
                  <a:schemeClr val="tx1"/>
                </a:solidFill>
              </a:rPr>
              <a:t>in the AD 1400s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dirty="0" smtClean="0">
                <a:solidFill>
                  <a:schemeClr val="tx1"/>
                </a:solidFill>
              </a:rPr>
              <a:t>M</a:t>
            </a:r>
            <a:r>
              <a:rPr lang="en-US" sz="1500" b="0" dirty="0" smtClean="0">
                <a:solidFill>
                  <a:schemeClr val="tx1"/>
                </a:solidFill>
              </a:rPr>
              <a:t>onotheistic.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Goal of </a:t>
            </a:r>
            <a:r>
              <a:rPr lang="en-US" sz="1500" dirty="0" smtClean="0">
                <a:solidFill>
                  <a:schemeClr val="accent5"/>
                </a:solidFill>
              </a:rPr>
              <a:t>Sikhism</a:t>
            </a:r>
            <a:r>
              <a:rPr lang="en-US" sz="1500" b="0" dirty="0" smtClean="0">
                <a:solidFill>
                  <a:schemeClr val="tx1"/>
                </a:solidFill>
              </a:rPr>
              <a:t>: to be reunited with God after death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Beliefs: meditation, reincarnation, living truthfully, and equality of all people</a:t>
            </a:r>
          </a:p>
        </p:txBody>
      </p:sp>
    </p:spTree>
    <p:extLst>
      <p:ext uri="{BB962C8B-B14F-4D97-AF65-F5344CB8AC3E}">
        <p14:creationId xmlns:p14="http://schemas.microsoft.com/office/powerpoint/2010/main" val="4576319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and Early India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Indian civilization first developed on the Indus River.</a:t>
            </a:r>
          </a:p>
          <a:p>
            <a:r>
              <a:rPr lang="en-US" dirty="0" smtClean="0"/>
              <a:t>Main Ideas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geography of India includes high mountains, great rivers, and heavy seasonal rain.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Harappan civilization developed along the Indus River.</a:t>
            </a:r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9824321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Origins of Buddhism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 lvl="1"/>
            <a:r>
              <a:rPr lang="en-US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Buddhism began in India and became a major religion</a:t>
            </a:r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  <a:endParaRPr lang="en-US" dirty="0" smtClean="0"/>
          </a:p>
          <a:p>
            <a:r>
              <a:rPr lang="en-US" dirty="0" smtClean="0"/>
              <a:t>Main Ideas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Siddhartha Gautama searched for wisdom in many ways.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The teachings of Buddhism deal with finding peace.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Buddhism spread far from where it began in India.</a:t>
            </a:r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0555938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Siddhartha’s Search for Wisdom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1</a:t>
            </a:r>
          </a:p>
          <a:p>
            <a:pPr marL="623887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Siddhartha Gautama searched for wisdom in many ways.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The Quest for Answers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chemeClr val="tx1"/>
                </a:solidFill>
              </a:rPr>
              <a:t>Siddhartha was born a prince, but he questioned the meaning of life</a:t>
            </a:r>
            <a:r>
              <a:rPr lang="en-US" sz="1500" b="0" dirty="0" smtClean="0">
                <a:solidFill>
                  <a:schemeClr val="tx1"/>
                </a:solidFill>
              </a:rPr>
              <a:t>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Left home to look for answers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Learned from different teachers</a:t>
            </a:r>
            <a:endParaRPr lang="en-US" sz="1500" b="0" dirty="0">
              <a:solidFill>
                <a:srgbClr val="003300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The Buddha Finds Enlightenment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0000"/>
                </a:solidFill>
              </a:rPr>
              <a:t>Determined to find answers using:</a:t>
            </a:r>
          </a:p>
          <a:p>
            <a:pPr marL="457200" lvl="1" indent="0">
              <a:spcBef>
                <a:spcPct val="50000"/>
              </a:spcBef>
              <a:buNone/>
              <a:defRPr/>
            </a:pPr>
            <a:r>
              <a:rPr lang="en-US" sz="1500" dirty="0" smtClean="0">
                <a:solidFill>
                  <a:srgbClr val="000000"/>
                </a:solidFill>
              </a:rPr>
              <a:t>– </a:t>
            </a:r>
            <a:r>
              <a:rPr lang="en-US" sz="1500" b="1" dirty="0">
                <a:solidFill>
                  <a:schemeClr val="accent5"/>
                </a:solidFill>
              </a:rPr>
              <a:t>Fasting</a:t>
            </a:r>
          </a:p>
          <a:p>
            <a:pPr marL="457200" lvl="1" indent="0">
              <a:spcBef>
                <a:spcPct val="50000"/>
              </a:spcBef>
              <a:buNone/>
              <a:defRPr/>
            </a:pPr>
            <a:r>
              <a:rPr lang="en-US" sz="1500" dirty="0" smtClean="0">
                <a:solidFill>
                  <a:srgbClr val="000000"/>
                </a:solidFill>
              </a:rPr>
              <a:t>– </a:t>
            </a:r>
            <a:r>
              <a:rPr lang="en-US" sz="1500" b="1" dirty="0" smtClean="0">
                <a:solidFill>
                  <a:srgbClr val="DC5924"/>
                </a:solidFill>
              </a:rPr>
              <a:t>Meditation</a:t>
            </a:r>
            <a:endParaRPr lang="en-US" sz="1500" b="1" dirty="0">
              <a:solidFill>
                <a:srgbClr val="DC5924"/>
              </a:solidFill>
            </a:endParaRP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0000"/>
                </a:solidFill>
              </a:rPr>
              <a:t>Found enlightenment </a:t>
            </a:r>
            <a:r>
              <a:rPr lang="en-US" sz="1500" b="0" dirty="0">
                <a:solidFill>
                  <a:srgbClr val="000000"/>
                </a:solidFill>
              </a:rPr>
              <a:t>under the Tree of Wisdom while meditating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0000"/>
                </a:solidFill>
              </a:rPr>
              <a:t>Called </a:t>
            </a:r>
            <a:r>
              <a:rPr lang="en-US" sz="1500" dirty="0">
                <a:solidFill>
                  <a:srgbClr val="DC5924"/>
                </a:solidFill>
              </a:rPr>
              <a:t>the Buddha </a:t>
            </a:r>
            <a:r>
              <a:rPr lang="en-US" sz="1500" b="0" dirty="0">
                <a:solidFill>
                  <a:srgbClr val="000000"/>
                </a:solidFill>
              </a:rPr>
              <a:t>(Enlightened One)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>
                <a:solidFill>
                  <a:srgbClr val="000000"/>
                </a:solidFill>
              </a:rPr>
              <a:t>Spent the rest of his life traveling and teaching his ideas</a:t>
            </a:r>
          </a:p>
        </p:txBody>
      </p:sp>
    </p:spTree>
    <p:extLst>
      <p:ext uri="{BB962C8B-B14F-4D97-AF65-F5344CB8AC3E}">
        <p14:creationId xmlns:p14="http://schemas.microsoft.com/office/powerpoint/2010/main" val="36725373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Teachings of Buddhism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2</a:t>
            </a:r>
          </a:p>
          <a:p>
            <a:r>
              <a:rPr lang="en-US" sz="1500" b="0" dirty="0" smtClean="0">
                <a:latin typeface="Calibri" pitchFamily="34" charset="0"/>
                <a:cs typeface="Arial" charset="0"/>
              </a:rPr>
              <a:t>The teachings of Buddhism deal with finding peace.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The Buddha taught his followers Buddhism.</a:t>
            </a:r>
          </a:p>
          <a:p>
            <a:pPr marL="697230" lvl="1" indent="-285750"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His teachings reflected some Hindu ideas.</a:t>
            </a:r>
            <a:endParaRPr lang="en-US" b="0" dirty="0">
              <a:latin typeface="Calibri" pitchFamily="34" charset="0"/>
              <a:cs typeface="Arial" charset="0"/>
            </a:endParaRPr>
          </a:p>
          <a:p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Four Noble Truths</a:t>
            </a:r>
            <a:endParaRPr lang="en-US" sz="1500" b="0" dirty="0" smtClean="0">
              <a:solidFill>
                <a:srgbClr val="0076B7"/>
              </a:solidFill>
            </a:endParaRPr>
          </a:p>
          <a:p>
            <a:pPr marL="697230" lvl="1" indent="-285750">
              <a:spcBef>
                <a:spcPct val="20000"/>
              </a:spcBef>
              <a:buFont typeface="Arial"/>
              <a:buChar char="•"/>
              <a:defRPr/>
            </a:pPr>
            <a:r>
              <a:rPr lang="en-US" b="0" dirty="0" smtClean="0"/>
              <a:t>Four guiding principles at the heart of the Buddha’s teachings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 smtClean="0"/>
              <a:t>1.</a:t>
            </a:r>
            <a:r>
              <a:rPr lang="en-US" dirty="0"/>
              <a:t> Suffering and unhappiness are a part of human life. No one can escape sorrow.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 smtClean="0"/>
              <a:t>2. </a:t>
            </a:r>
            <a:r>
              <a:rPr lang="en-US" dirty="0"/>
              <a:t>Suffering comes from our desires for pleasure and material goods</a:t>
            </a:r>
            <a:r>
              <a:rPr lang="en-US" dirty="0" smtClean="0"/>
              <a:t>.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 smtClean="0"/>
              <a:t>3.</a:t>
            </a:r>
            <a:r>
              <a:rPr lang="en-US" dirty="0"/>
              <a:t> People can overcome desire and ignorance and reach </a:t>
            </a:r>
            <a:r>
              <a:rPr lang="en-US" b="1" dirty="0">
                <a:solidFill>
                  <a:srgbClr val="DC5924"/>
                </a:solidFill>
              </a:rPr>
              <a:t>nirvana</a:t>
            </a:r>
            <a:r>
              <a:rPr lang="en-US" dirty="0"/>
              <a:t>, a state of perfect peace.</a:t>
            </a:r>
          </a:p>
          <a:p>
            <a:pPr lvl="1">
              <a:spcBef>
                <a:spcPct val="20000"/>
              </a:spcBef>
              <a:defRPr/>
            </a:pPr>
            <a:r>
              <a:rPr lang="en-US" dirty="0" smtClean="0"/>
              <a:t>4.</a:t>
            </a:r>
            <a:r>
              <a:rPr lang="en-US" dirty="0"/>
              <a:t> People can overcome ignorance and desire by following an eightfold path that leads to wisdom, enlightenment, and salvation</a:t>
            </a:r>
            <a:r>
              <a:rPr lang="en-US" dirty="0" smtClean="0"/>
              <a:t>.</a:t>
            </a:r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46458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Challenging Hindu Ideas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/>
              <a:t>Ancient Ways</a:t>
            </a:r>
            <a:endParaRPr lang="en-US" sz="1600" dirty="0"/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The Buddha taught that following the Vedic texts was unnecessary.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Challenged the authority of Hindu priests</a:t>
            </a: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/>
              <a:t>A Different View</a:t>
            </a:r>
            <a:endParaRPr lang="en-US" sz="160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0" dirty="0"/>
              <a:t>A more individualistic approach to enlightenment</a:t>
            </a:r>
          </a:p>
          <a:p>
            <a:pPr marL="285750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b="0" dirty="0"/>
              <a:t>Rebirth as a means to </a:t>
            </a:r>
            <a:r>
              <a:rPr lang="en-US" b="0" dirty="0" smtClean="0"/>
              <a:t>reach nirvana</a:t>
            </a:r>
            <a:endParaRPr lang="en-US" b="0" dirty="0"/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/>
              <a:t>Caste System</a:t>
            </a:r>
            <a:endParaRPr lang="en-US" b="0" dirty="0"/>
          </a:p>
          <a:p>
            <a:pPr marL="285750" indent="-285750">
              <a:buFont typeface="Arial" pitchFamily="34" charset="0"/>
              <a:buChar char="•"/>
              <a:defRPr/>
            </a:pPr>
            <a:r>
              <a:rPr lang="en-US" b="0" dirty="0"/>
              <a:t>Opposed caste system </a:t>
            </a:r>
          </a:p>
          <a:p>
            <a:pPr marL="285750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b="0" dirty="0"/>
              <a:t>The Eightfold Path could lead any individual to nirvana.</a:t>
            </a:r>
          </a:p>
          <a:p>
            <a:pPr marL="285750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b="0" dirty="0"/>
              <a:t>The Buddha’s teachings reached all classes</a:t>
            </a:r>
            <a:r>
              <a:rPr lang="en-US" b="0" dirty="0" smtClean="0"/>
              <a:t>.</a:t>
            </a:r>
            <a:endParaRPr lang="en-US" b="0" dirty="0"/>
          </a:p>
        </p:txBody>
      </p:sp>
      <p:sp>
        <p:nvSpPr>
          <p:cNvPr id="11" name="Rectangle 10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7049717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4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Buddhism Spreads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Main Idea </a:t>
            </a:r>
            <a:r>
              <a:rPr lang="en-US" dirty="0" smtClean="0"/>
              <a:t>3</a:t>
            </a:r>
          </a:p>
          <a:p>
            <a:pPr marL="623887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Buddhism spread far from where it began in India.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Buddhism Spreads in India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According to tradition, 500 followers met after the Buddha died to make sure his teachings were remembered correctly.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sz="1500" b="0" dirty="0" smtClean="0">
                <a:solidFill>
                  <a:schemeClr val="tx1"/>
                </a:solidFill>
              </a:rPr>
              <a:t>After the meeting, Buddhist teachings spread quickly throughout India.</a:t>
            </a:r>
            <a:endParaRPr lang="en-US" sz="1500" b="0" dirty="0">
              <a:solidFill>
                <a:schemeClr val="tx1"/>
              </a:solidFill>
            </a:endParaRP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7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Buddhism Spreads Beyond India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Asoka</a:t>
            </a:r>
            <a:r>
              <a:rPr lang="en-US" sz="1500" b="0" dirty="0">
                <a:solidFill>
                  <a:srgbClr val="003300"/>
                </a:solidFill>
              </a:rPr>
              <a:t>, one of the most powerful kings in India, became a Buddhist and </a:t>
            </a:r>
            <a:r>
              <a:rPr lang="en-US" sz="1500" b="0" dirty="0" smtClean="0">
                <a:solidFill>
                  <a:srgbClr val="003300"/>
                </a:solidFill>
              </a:rPr>
              <a:t>spread Buddhism </a:t>
            </a:r>
            <a:r>
              <a:rPr lang="en-US" sz="1500" b="0" dirty="0">
                <a:solidFill>
                  <a:srgbClr val="003300"/>
                </a:solidFill>
              </a:rPr>
              <a:t>in India and foreign lands</a:t>
            </a:r>
            <a:r>
              <a:rPr lang="en-US" sz="1500" b="0" dirty="0" smtClean="0">
                <a:solidFill>
                  <a:srgbClr val="003300"/>
                </a:solidFill>
              </a:rPr>
              <a:t>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Buddhist </a:t>
            </a:r>
            <a:r>
              <a:rPr lang="en-US" sz="1500" dirty="0">
                <a:solidFill>
                  <a:srgbClr val="DC5924"/>
                </a:solidFill>
              </a:rPr>
              <a:t>missionaries</a:t>
            </a:r>
            <a:r>
              <a:rPr lang="en-US" sz="1500" b="0" dirty="0">
                <a:solidFill>
                  <a:srgbClr val="003300"/>
                </a:solidFill>
              </a:rPr>
              <a:t> traveled the world to teach enlightenment.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tabLst>
                <a:tab pos="228600" algn="l"/>
              </a:tabLst>
              <a:defRPr/>
            </a:pPr>
            <a:endParaRPr lang="en-US" sz="1500" b="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029243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4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A Split within Buddhism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Buddhism split into two branches.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dirty="0" smtClean="0">
                <a:solidFill>
                  <a:srgbClr val="003300"/>
                </a:solidFill>
              </a:rPr>
              <a:t>Theravada Buddhists tried to follow the Buddha’s teachings exactly as he taught them.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dirty="0" smtClean="0">
                <a:solidFill>
                  <a:srgbClr val="003300"/>
                </a:solidFill>
              </a:rPr>
              <a:t>Mahayana Buddhists allowed people to interpret the teachings more.</a:t>
            </a:r>
          </a:p>
          <a:p>
            <a:r>
              <a:rPr lang="en-US" dirty="0" smtClean="0">
                <a:latin typeface="Calibri" pitchFamily="34" charset="0"/>
                <a:cs typeface="Arial" charset="0"/>
              </a:rPr>
              <a:t>Traditions and Customs of Buddhism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Both branches share some traditions and customs.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Worship can be done by giving gifts to monks or at shrines.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Holidays include All Souls Day, New Year’s and Harvest Festivals, as well as the birth, enlightenment, and death of the Buddha. 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Pilgrimage to a holy site is an important ritual.</a:t>
            </a: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135175099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Indian Empires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>
              <a:spcBef>
                <a:spcPct val="50000"/>
              </a:spcBef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	The </a:t>
            </a:r>
            <a:r>
              <a:rPr lang="en-US" sz="1500" b="0" dirty="0">
                <a:solidFill>
                  <a:srgbClr val="003300"/>
                </a:solidFill>
              </a:rPr>
              <a:t>Mauryas and the Guptas built great empires in India.</a:t>
            </a:r>
          </a:p>
          <a:p>
            <a:r>
              <a:rPr lang="en-US" dirty="0" smtClean="0"/>
              <a:t>Main Ideas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Mauryan Empire unified most of India.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Gupta rulers promoted Hinduism in their empire</a:t>
            </a: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7874543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Mauryan Empire Unifies India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pPr marL="0" lvl="1">
              <a:spcBef>
                <a:spcPts val="1800"/>
              </a:spcBef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Mauryan Empire unified most of India</a:t>
            </a: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.</a:t>
            </a:r>
            <a:r>
              <a:rPr lang="en-US" dirty="0"/>
              <a:t> </a:t>
            </a:r>
          </a:p>
          <a:p>
            <a:pPr marL="422910" lvl="2" indent="-285750">
              <a:spcBef>
                <a:spcPts val="1800"/>
              </a:spcBef>
            </a:pPr>
            <a:r>
              <a:rPr lang="en-US" dirty="0" smtClean="0"/>
              <a:t>The </a:t>
            </a:r>
            <a:r>
              <a:rPr lang="en-US" dirty="0"/>
              <a:t>Mauryan Empire was founded by </a:t>
            </a:r>
            <a:r>
              <a:rPr lang="en-US" b="1" dirty="0" smtClean="0">
                <a:solidFill>
                  <a:srgbClr val="DC5924"/>
                </a:solidFill>
              </a:rPr>
              <a:t>Candragupta Maurya</a:t>
            </a:r>
            <a:r>
              <a:rPr lang="en-US" b="1" dirty="0">
                <a:solidFill>
                  <a:srgbClr val="DC5924"/>
                </a:solidFill>
              </a:rPr>
              <a:t> </a:t>
            </a:r>
            <a:r>
              <a:rPr lang="en-US" dirty="0" smtClean="0"/>
              <a:t>in the 320s BC. </a:t>
            </a:r>
            <a:endParaRPr lang="en-US" dirty="0"/>
          </a:p>
          <a:p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Mauryan Government and Economy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Complex government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Huge army and a network of spies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Heavy taxes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Single currency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Systems of accounting to keep track of government finances and taxes</a:t>
            </a:r>
            <a:endParaRPr lang="en-US" b="0" dirty="0" smtClean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88005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Mauryan Society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b="0" dirty="0" smtClean="0">
                <a:solidFill>
                  <a:srgbClr val="003300"/>
                </a:solidFill>
              </a:rPr>
              <a:t>Mauryan society had seven hereditary castes based on occupation.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1500" dirty="0" smtClean="0">
                <a:solidFill>
                  <a:srgbClr val="003300"/>
                </a:solidFill>
              </a:rPr>
              <a:t>Candragupta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became a Jainist monk</a:t>
            </a:r>
            <a:r>
              <a:rPr lang="en-US" sz="1500" dirty="0" smtClean="0">
                <a:solidFill>
                  <a:srgbClr val="003300"/>
                </a:solidFill>
              </a:rPr>
              <a:t>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Mauryan</a:t>
            </a:r>
            <a:r>
              <a:rPr lang="en-US" dirty="0">
                <a:solidFill>
                  <a:srgbClr val="003300"/>
                </a:solidFill>
              </a:rPr>
              <a:t> </a:t>
            </a:r>
            <a:r>
              <a:rPr lang="en-US" dirty="0" smtClean="0">
                <a:solidFill>
                  <a:srgbClr val="003300"/>
                </a:solidFill>
              </a:rPr>
              <a:t>rulers continued to expand the empire.</a:t>
            </a:r>
            <a:endParaRPr lang="en-US" sz="1500" dirty="0" smtClean="0">
              <a:solidFill>
                <a:srgbClr val="003300"/>
              </a:solidFill>
            </a:endParaRPr>
          </a:p>
          <a:p>
            <a:r>
              <a:rPr lang="en-US" dirty="0" smtClean="0">
                <a:latin typeface="Calibri" pitchFamily="34" charset="0"/>
                <a:cs typeface="Arial" charset="0"/>
              </a:rPr>
              <a:t>Asoka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/>
              <a:t>The </a:t>
            </a:r>
            <a:r>
              <a:rPr lang="en-US" dirty="0"/>
              <a:t>grandson of </a:t>
            </a:r>
            <a:r>
              <a:rPr lang="en-US" dirty="0" smtClean="0"/>
              <a:t>Candragupta Maurya, </a:t>
            </a:r>
            <a:r>
              <a:rPr lang="en-US" b="1" dirty="0" smtClean="0">
                <a:solidFill>
                  <a:schemeClr val="accent5"/>
                </a:solidFill>
              </a:rPr>
              <a:t>Asoka</a:t>
            </a:r>
            <a:r>
              <a:rPr lang="en-US" dirty="0" smtClean="0"/>
              <a:t>, </a:t>
            </a:r>
            <a:r>
              <a:rPr lang="en-US" dirty="0"/>
              <a:t>extended Mauryan rule over most of India.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/>
              <a:t>Asoka converted to Buddhism and stopped waging war, choosing instead to rebuild cities and spread Buddhist teachings</a:t>
            </a:r>
            <a:r>
              <a:rPr lang="en-US" dirty="0" smtClean="0"/>
              <a:t>.</a:t>
            </a:r>
            <a:endParaRPr lang="en-US" dirty="0" smtClean="0">
              <a:solidFill>
                <a:srgbClr val="003300"/>
              </a:solidFill>
            </a:endParaRP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During Asoka’s rule, people were well cared for, and the society was stable and prosperous.</a:t>
            </a:r>
          </a:p>
          <a:p>
            <a:pPr lvl="1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dirty="0" smtClean="0">
                <a:solidFill>
                  <a:srgbClr val="003300"/>
                </a:solidFill>
              </a:rPr>
              <a:t>After his death, the empire began to fall apart.</a:t>
            </a:r>
            <a:endParaRPr lang="en-US" dirty="0">
              <a:solidFill>
                <a:srgbClr val="003300"/>
              </a:solidFill>
            </a:endParaRPr>
          </a:p>
          <a:p>
            <a:pPr marL="411480" lvl="1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71124929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29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Gupta Rulers Promote Hinduism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2</a:t>
            </a:r>
          </a:p>
          <a:p>
            <a:pPr marL="0" lvl="1">
              <a:spcBef>
                <a:spcPts val="1800"/>
              </a:spcBef>
            </a:pPr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Gupta rulers promoted Hinduism in their empire.</a:t>
            </a:r>
            <a:r>
              <a:rPr lang="en-US" dirty="0" smtClean="0"/>
              <a:t> </a:t>
            </a:r>
            <a:endParaRPr lang="en-US" dirty="0"/>
          </a:p>
          <a:p>
            <a:pPr marL="422910" lvl="2" indent="-285750">
              <a:spcBef>
                <a:spcPts val="1800"/>
              </a:spcBef>
            </a:pPr>
            <a:r>
              <a:rPr lang="en-US" dirty="0" smtClean="0"/>
              <a:t>After the Mauryan Empire, India was divided for about 500 years.</a:t>
            </a:r>
            <a:endParaRPr lang="en-US" dirty="0"/>
          </a:p>
          <a:p>
            <a:r>
              <a:rPr lang="en-US" dirty="0" smtClean="0">
                <a:solidFill>
                  <a:srgbClr val="006AAC"/>
                </a:solidFill>
                <a:latin typeface="Calibri" pitchFamily="34" charset="0"/>
                <a:cs typeface="Arial" charset="0"/>
              </a:rPr>
              <a:t>A New Hindu Empire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Gupta empire reunited India beginning with Candra Gupta I.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 smtClean="0">
                <a:latin typeface="Calibri" pitchFamily="34" charset="0"/>
                <a:cs typeface="Arial" charset="0"/>
              </a:rPr>
              <a:t>Samudra Gupta continued to add more territory to the empire.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The rulers were Hindu, so Hinduism became India’s major religion.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dirty="0" smtClean="0">
                <a:latin typeface="Calibri" pitchFamily="34" charset="0"/>
                <a:cs typeface="Arial" charset="0"/>
              </a:rPr>
              <a:t>The rulers built Hindu temples and promoted Hindu worship and writing.</a:t>
            </a:r>
          </a:p>
          <a:p>
            <a:pPr marL="697230" lvl="1" indent="-285750">
              <a:lnSpc>
                <a:spcPct val="90000"/>
              </a:lnSpc>
              <a:spcBef>
                <a:spcPct val="20000"/>
              </a:spcBef>
              <a:buFont typeface="Arial"/>
              <a:buChar char="•"/>
            </a:pPr>
            <a:r>
              <a:rPr lang="en-US" b="0" dirty="0" smtClean="0">
                <a:latin typeface="Calibri" pitchFamily="34" charset="0"/>
                <a:cs typeface="Arial" charset="0"/>
              </a:rPr>
              <a:t>They also supported Jainism and Buddhism.</a:t>
            </a:r>
            <a:endParaRPr lang="en-US" b="0" dirty="0" smtClean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5828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Geography of India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geography of India includes high mountains, great rivers, and heavy seasonal rain.</a:t>
            </a:r>
          </a:p>
          <a:p>
            <a:endParaRPr lang="en-US" sz="1500" b="0" dirty="0" smtClean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Landforms and Rivers</a:t>
            </a:r>
            <a:endParaRPr lang="en-US" dirty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India is so large it is often called a </a:t>
            </a:r>
            <a:r>
              <a:rPr lang="en-US" b="1" dirty="0" smtClean="0">
                <a:solidFill>
                  <a:srgbClr val="E46C0A"/>
                </a:solidFill>
              </a:rPr>
              <a:t>subcontinent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Mountains separate India from the rest of Asia.</a:t>
            </a:r>
          </a:p>
          <a:p>
            <a:pPr lvl="3" indent="0">
              <a:spcBef>
                <a:spcPct val="50000"/>
              </a:spcBef>
              <a:buNone/>
              <a:defRPr/>
            </a:pPr>
            <a:r>
              <a:rPr lang="en-US" sz="1500" dirty="0"/>
              <a:t>– North: The Himalayas are the highest mountains in the world.</a:t>
            </a:r>
          </a:p>
          <a:p>
            <a:pPr lvl="3" indent="0">
              <a:spcBef>
                <a:spcPct val="50000"/>
              </a:spcBef>
              <a:buNone/>
              <a:defRPr/>
            </a:pPr>
            <a:r>
              <a:rPr lang="en-US" sz="1500" dirty="0" smtClean="0"/>
              <a:t>– West</a:t>
            </a:r>
            <a:r>
              <a:rPr lang="en-US" sz="1500" dirty="0"/>
              <a:t>: The Hindu Kush provide protection from enemies</a:t>
            </a:r>
            <a:r>
              <a:rPr lang="en-US" sz="1500" dirty="0" smtClean="0"/>
              <a:t>.</a:t>
            </a:r>
            <a:endParaRPr lang="en-US" sz="1500" b="0" dirty="0" smtClean="0">
              <a:solidFill>
                <a:srgbClr val="003300"/>
              </a:solidFill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The Indus and Ganges rivers flow through India creating fertile valleys and providing water for irrigation.</a:t>
            </a:r>
            <a:endParaRPr lang="en-US" b="0" dirty="0">
              <a:solidFill>
                <a:srgbClr val="003300"/>
              </a:solidFill>
            </a:endParaRPr>
          </a:p>
          <a:p>
            <a:pPr marL="285750" indent="-285750">
              <a:buFont typeface="Arial"/>
              <a:buChar char="•"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78570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30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Gupta Society</a:t>
            </a:r>
          </a:p>
          <a:p>
            <a:pPr marL="834390" lvl="1" indent="-285750">
              <a:defRPr/>
            </a:pPr>
            <a:r>
              <a:rPr lang="en-US" b="0" dirty="0">
                <a:solidFill>
                  <a:srgbClr val="003300"/>
                </a:solidFill>
              </a:rPr>
              <a:t>Under </a:t>
            </a:r>
            <a:r>
              <a:rPr lang="en-US" b="1" dirty="0">
                <a:solidFill>
                  <a:schemeClr val="accent5"/>
                </a:solidFill>
              </a:rPr>
              <a:t>Candra Gupta II</a:t>
            </a:r>
            <a:r>
              <a:rPr lang="en-US" b="0" dirty="0">
                <a:solidFill>
                  <a:srgbClr val="003300"/>
                </a:solidFill>
              </a:rPr>
              <a:t>, the Gupta Empire reached the height of its power. It spread across northern India and prospered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834390" lvl="1" indent="-285750">
              <a:defRPr/>
            </a:pPr>
            <a:r>
              <a:rPr lang="en-US" b="0" dirty="0">
                <a:solidFill>
                  <a:srgbClr val="003300"/>
                </a:solidFill>
              </a:rPr>
              <a:t>The economy boomed, allowing citizens the time and money to create great works of art and literature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834390" lvl="1" indent="-285750">
              <a:defRPr/>
            </a:pPr>
            <a:r>
              <a:rPr lang="en-US" b="0" dirty="0">
                <a:solidFill>
                  <a:srgbClr val="003300"/>
                </a:solidFill>
              </a:rPr>
              <a:t>It was believed that keeping citizens under strict caste rule would stabilize the empire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834390" lvl="1" indent="-285750">
              <a:defRPr/>
            </a:pPr>
            <a:r>
              <a:rPr lang="en-US" dirty="0" smtClean="0">
                <a:solidFill>
                  <a:srgbClr val="003300"/>
                </a:solidFill>
              </a:rPr>
              <a:t>Invasions from Central Asia drained the empire of its wealth and power and Gupta rule ended by the middle of the 500s.</a:t>
            </a:r>
            <a:endParaRPr lang="en-US" b="0" dirty="0">
              <a:solidFill>
                <a:srgbClr val="003300"/>
              </a:solidFill>
            </a:endParaRPr>
          </a:p>
          <a:p>
            <a:pPr marL="411480" lvl="1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0410362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31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Indian Achievements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</a:t>
            </a:r>
            <a:r>
              <a:rPr lang="en-US" dirty="0"/>
              <a:t>Idea</a:t>
            </a:r>
          </a:p>
          <a:p>
            <a:pPr>
              <a:spcBef>
                <a:spcPct val="50000"/>
              </a:spcBef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	</a:t>
            </a:r>
            <a:r>
              <a:rPr lang="en-US" sz="1500" b="0" dirty="0">
                <a:solidFill>
                  <a:srgbClr val="003300"/>
                </a:solidFill>
              </a:rPr>
              <a:t>The people of ancient India made great contributions to the arts and sciences.</a:t>
            </a:r>
          </a:p>
          <a:p>
            <a:r>
              <a:rPr lang="en-US" dirty="0" smtClean="0"/>
              <a:t>Main Ideas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Indian artists created great works of religious art.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Sanskrit literature flourished during the Gupta period.</a:t>
            </a:r>
          </a:p>
          <a:p>
            <a:pPr marL="920750" indent="-285750">
              <a:spcBef>
                <a:spcPct val="50000"/>
              </a:spcBef>
              <a:buFont typeface="Arial" pitchFamily="34" charset="0"/>
              <a:buChar char="•"/>
              <a:tabLst>
                <a:tab pos="635000" algn="l"/>
              </a:tabLst>
              <a:defRPr/>
            </a:pPr>
            <a:r>
              <a:rPr lang="en-US" sz="1500" b="0" dirty="0">
                <a:solidFill>
                  <a:srgbClr val="003300"/>
                </a:solidFill>
              </a:rPr>
              <a:t>The Indians made scientific advances in metalworking, medicine, and other sciences</a:t>
            </a:r>
            <a:r>
              <a:rPr lang="en-US" sz="1500" b="0" dirty="0" smtClean="0">
                <a:solidFill>
                  <a:srgbClr val="003300"/>
                </a:solidFill>
              </a:rPr>
              <a:t>.</a:t>
            </a:r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575561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32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Religious Art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pPr marL="0" lvl="1">
              <a:spcBef>
                <a:spcPts val="1800"/>
              </a:spcBef>
            </a:pPr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Indian artists created great works of religious art.</a:t>
            </a:r>
            <a:endParaRPr lang="en-US" dirty="0"/>
          </a:p>
          <a:p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Temples</a:t>
            </a:r>
          </a:p>
          <a:p>
            <a:pPr marL="697230" lvl="1" indent="-285750"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rgbClr val="003300"/>
                </a:solidFill>
                <a:latin typeface="Calibri" pitchFamily="34" charset="0"/>
              </a:rPr>
              <a:t>Both Hindu and Buddhist temples began flourishing under Gupta rule. </a:t>
            </a:r>
          </a:p>
          <a:p>
            <a:pPr marL="697230" lvl="1" indent="-285750"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rgbClr val="003300"/>
                </a:solidFill>
                <a:latin typeface="Calibri" pitchFamily="34" charset="0"/>
              </a:rPr>
              <a:t>Once simply constructed meeting places, Hindu temples became complex towers covered with intricate carvings.</a:t>
            </a:r>
          </a:p>
          <a:p>
            <a:pPr marL="697230" lvl="1" indent="-285750"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rgbClr val="003300"/>
                </a:solidFill>
                <a:latin typeface="Calibri" pitchFamily="34" charset="0"/>
              </a:rPr>
              <a:t>Buddhist temples were large and impressive, some carved out of mountainsides.</a:t>
            </a:r>
          </a:p>
          <a:p>
            <a:pPr marL="697230" lvl="1" indent="-285750"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rgbClr val="003300"/>
                </a:solidFill>
                <a:latin typeface="Calibri" pitchFamily="34" charset="0"/>
              </a:rPr>
              <a:t>Buddhist stupas were built to house sacred objects from the life of the Buddha. They were covered with detailed carvings.</a:t>
            </a:r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5668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33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Paintings and Sculpture</a:t>
            </a:r>
          </a:p>
          <a:p>
            <a:pPr marL="834390" lvl="1" indent="-285750"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rgbClr val="003300"/>
                </a:solidFill>
                <a:latin typeface="Calibri" pitchFamily="34" charset="0"/>
              </a:rPr>
              <a:t>Great artists were commissioned by rich and powerful members of society.</a:t>
            </a:r>
          </a:p>
          <a:p>
            <a:pPr marL="834390" lvl="1" indent="-285750"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rgbClr val="003300"/>
                </a:solidFill>
                <a:latin typeface="Calibri" pitchFamily="34" charset="0"/>
              </a:rPr>
              <a:t>Paintings offered a perspective on the daily life and religious belief of the ancient Indians; many of these paintings could be found on the walls of temples.</a:t>
            </a:r>
          </a:p>
          <a:p>
            <a:pPr marL="834390" lvl="1" indent="-285750">
              <a:spcBef>
                <a:spcPct val="50000"/>
              </a:spcBef>
              <a:buFont typeface="Arial" charset="0"/>
              <a:buChar char="•"/>
            </a:pPr>
            <a:r>
              <a:rPr lang="en-US" b="0" dirty="0">
                <a:solidFill>
                  <a:srgbClr val="003300"/>
                </a:solidFill>
                <a:latin typeface="Calibri" pitchFamily="34" charset="0"/>
              </a:rPr>
              <a:t>Indian sculptors carved columns, statues, and entire temples in the likenesses of the Buddha and Hindu gods.</a:t>
            </a:r>
          </a:p>
          <a:p>
            <a:pPr marL="411480" lvl="1" indent="0">
              <a:lnSpc>
                <a:spcPct val="90000"/>
              </a:lnSpc>
              <a:spcBef>
                <a:spcPct val="50000"/>
              </a:spcBef>
              <a:buNone/>
              <a:defRPr/>
            </a:pP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</a:t>
            </a:r>
            <a:r>
              <a:rPr lang="en-US" dirty="0"/>
              <a:t>1</a:t>
            </a:r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55590703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Sanskrit Literature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301752" y="1938528"/>
            <a:ext cx="8077200" cy="1338072"/>
          </a:xfrm>
        </p:spPr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2</a:t>
            </a:r>
          </a:p>
          <a:p>
            <a:pPr marL="0" lvl="1">
              <a:spcBef>
                <a:spcPts val="1800"/>
              </a:spcBef>
            </a:pPr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Sanskrit Literature flourished during the Gupta period.</a:t>
            </a:r>
            <a:endParaRPr lang="en-US" dirty="0"/>
          </a:p>
          <a:p>
            <a:r>
              <a:rPr lang="en-US" dirty="0" smtClean="0">
                <a:solidFill>
                  <a:srgbClr val="006AAC"/>
                </a:solidFill>
                <a:latin typeface="Calibri" pitchFamily="34" charset="0"/>
                <a:cs typeface="Arial" charset="0"/>
              </a:rPr>
              <a:t>Religious Epics</a:t>
            </a: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 smtClean="0"/>
          </a:p>
        </p:txBody>
      </p:sp>
      <p:sp>
        <p:nvSpPr>
          <p:cNvPr id="8" name="Text Placeholder 4"/>
          <p:cNvSpPr>
            <a:spLocks noGrp="1"/>
          </p:cNvSpPr>
          <p:nvPr/>
        </p:nvSpPr>
        <p:spPr>
          <a:xfrm>
            <a:off x="213946" y="2610495"/>
            <a:ext cx="3733800" cy="3395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457200" rtl="0" eaLnBrk="1" latinLnBrk="0" hangingPunct="1">
              <a:spcBef>
                <a:spcPts val="1800"/>
              </a:spcBef>
              <a:spcAft>
                <a:spcPts val="0"/>
              </a:spcAft>
              <a:buFont typeface="Arial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20040" indent="-137160" algn="l" defTabSz="457200" rtl="0" eaLnBrk="1" latinLnBrk="0" hangingPunct="1">
              <a:spcBef>
                <a:spcPts val="600"/>
              </a:spcBef>
              <a:spcAft>
                <a:spcPts val="0"/>
              </a:spcAft>
              <a:buFont typeface="Arial"/>
              <a:buChar char="•"/>
              <a:defRPr sz="1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57200" indent="-137160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52144" indent="-192024" algn="l" defTabSz="457200" rtl="0" eaLnBrk="1" latinLnBrk="0" hangingPunct="1">
              <a:spcBef>
                <a:spcPct val="20000"/>
              </a:spcBef>
              <a:buFont typeface="Lucida Grande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kern="1200" dirty="0"/>
          </a:p>
        </p:txBody>
      </p:sp>
      <p:sp>
        <p:nvSpPr>
          <p:cNvPr id="11" name="TextBox 10"/>
          <p:cNvSpPr txBox="1"/>
          <p:nvPr/>
        </p:nvSpPr>
        <p:spPr>
          <a:xfrm>
            <a:off x="457200" y="3429000"/>
            <a:ext cx="4114800" cy="2115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i="1" dirty="0"/>
              <a:t>Mahabharata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dirty="0"/>
              <a:t>One of the world’s longest literary works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dirty="0"/>
              <a:t>The story of two Indian families struggling for control of a kingdom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dirty="0"/>
              <a:t>Many long passages of Hindu beliefs and practices</a:t>
            </a:r>
          </a:p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4953000" y="3429000"/>
            <a:ext cx="381000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600" b="1" i="1" dirty="0"/>
              <a:t>Ramayana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dirty="0"/>
              <a:t>The story of a god, Vishnu, who has taken human form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dirty="0"/>
              <a:t>Written long after the </a:t>
            </a:r>
            <a:r>
              <a:rPr lang="en-US" sz="1500" i="1" dirty="0"/>
              <a:t>Mahabharata</a:t>
            </a:r>
            <a:r>
              <a:rPr lang="en-US" sz="1500" dirty="0"/>
              <a:t>; contains models for the ideal ruler (Rama) and the ideal mate (Sita)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154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>
          <a:xfrm>
            <a:off x="685800" y="1905000"/>
            <a:ext cx="8077200" cy="3657600"/>
          </a:xfrm>
        </p:spPr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Other Works</a:t>
            </a:r>
          </a:p>
          <a:p>
            <a:pPr marL="834390" lvl="1" indent="-285750">
              <a:buFont typeface="Arial" pitchFamily="34" charset="0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Candra </a:t>
            </a:r>
            <a:r>
              <a:rPr lang="en-US" b="0" dirty="0">
                <a:solidFill>
                  <a:srgbClr val="003300"/>
                </a:solidFill>
              </a:rPr>
              <a:t>Gupta II hired a famous writer named Kalidasa to write plays for the royal court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834390" lvl="1" indent="-285750">
              <a:buFont typeface="Arial" pitchFamily="34" charset="0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The </a:t>
            </a:r>
            <a:r>
              <a:rPr lang="en-US" b="0" i="1" dirty="0">
                <a:solidFill>
                  <a:srgbClr val="003300"/>
                </a:solidFill>
              </a:rPr>
              <a:t>Panchatantra</a:t>
            </a:r>
            <a:r>
              <a:rPr lang="en-US" b="0" dirty="0">
                <a:solidFill>
                  <a:srgbClr val="003300"/>
                </a:solidFill>
              </a:rPr>
              <a:t>, a book of stories intended to teach moral lessons and quick thinking, was translated into many languages</a:t>
            </a:r>
            <a:r>
              <a:rPr lang="en-US" sz="1400" b="0" dirty="0" smtClean="0">
                <a:solidFill>
                  <a:srgbClr val="003300"/>
                </a:solidFill>
              </a:rPr>
              <a:t>.</a:t>
            </a:r>
            <a:endParaRPr lang="en-US" sz="1400" b="0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2538383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</a:t>
            </a:r>
            <a:r>
              <a:rPr lang="en-US" dirty="0"/>
              <a:t>6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36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Scientific Advances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3</a:t>
            </a:r>
          </a:p>
          <a:p>
            <a:pPr marL="0" lvl="1">
              <a:spcBef>
                <a:spcPts val="1800"/>
              </a:spcBef>
            </a:pPr>
            <a:r>
              <a:rPr lang="en-US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The Indians made scientific advances in metalworking, medicine, and other sciences.</a:t>
            </a:r>
            <a:endParaRPr lang="en-US" dirty="0"/>
          </a:p>
          <a:p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Metalworking</a:t>
            </a:r>
          </a:p>
          <a:p>
            <a:pPr marL="697230" lvl="1" indent="-285750"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Pioneers of </a:t>
            </a:r>
            <a:r>
              <a:rPr lang="en-US" b="1" dirty="0">
                <a:solidFill>
                  <a:srgbClr val="DC5924"/>
                </a:solidFill>
              </a:rPr>
              <a:t>metallurgy</a:t>
            </a:r>
            <a:r>
              <a:rPr lang="en-US" b="0" dirty="0" smtClean="0">
                <a:solidFill>
                  <a:srgbClr val="003300"/>
                </a:solidFill>
              </a:rPr>
              <a:t>, </a:t>
            </a:r>
            <a:r>
              <a:rPr lang="en-US" b="0" dirty="0">
                <a:solidFill>
                  <a:srgbClr val="003300"/>
                </a:solidFill>
              </a:rPr>
              <a:t>Indians created tools and weapons </a:t>
            </a:r>
            <a:r>
              <a:rPr lang="en-US" b="0" dirty="0" smtClean="0">
                <a:solidFill>
                  <a:srgbClr val="003300"/>
                </a:solidFill>
              </a:rPr>
              <a:t>using iron </a:t>
            </a:r>
            <a:r>
              <a:rPr lang="en-US" b="0" dirty="0">
                <a:solidFill>
                  <a:srgbClr val="003300"/>
                </a:solidFill>
              </a:rPr>
              <a:t>and other </a:t>
            </a:r>
            <a:r>
              <a:rPr lang="en-US" b="0" dirty="0" smtClean="0">
                <a:solidFill>
                  <a:srgbClr val="003300"/>
                </a:solidFill>
              </a:rPr>
              <a:t>metals.</a:t>
            </a:r>
          </a:p>
          <a:p>
            <a:pPr marL="697230" lvl="1" indent="-285750"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They knew how to mix metals together to create </a:t>
            </a:r>
            <a:r>
              <a:rPr lang="en-US" b="1" dirty="0" smtClean="0">
                <a:solidFill>
                  <a:srgbClr val="DC5924"/>
                </a:solidFill>
              </a:rPr>
              <a:t>alloys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marL="697230" lvl="1" indent="-285750"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Iron was a valuable trade item.</a:t>
            </a: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/>
          </a:p>
          <a:p>
            <a:pPr lvl="1">
              <a:spcBef>
                <a:spcPct val="20000"/>
              </a:spcBef>
              <a:defRPr/>
            </a:pPr>
            <a:endParaRPr lang="en-US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4655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6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en-US" dirty="0" smtClean="0"/>
              <a:t>Mathematics and Other Sciences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/>
              <a:t>Mathematics</a:t>
            </a:r>
            <a:endParaRPr lang="en-US" sz="1600" dirty="0"/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Invented </a:t>
            </a:r>
            <a:r>
              <a:rPr lang="en-US" b="0" dirty="0">
                <a:solidFill>
                  <a:srgbClr val="003300"/>
                </a:solidFill>
              </a:rPr>
              <a:t>the concept of zero </a:t>
            </a:r>
          </a:p>
          <a:p>
            <a:pPr marL="285750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D</a:t>
            </a:r>
            <a:r>
              <a:rPr lang="en-US" b="0" dirty="0" smtClean="0">
                <a:solidFill>
                  <a:srgbClr val="003300"/>
                </a:solidFill>
              </a:rPr>
              <a:t>eveloped </a:t>
            </a:r>
            <a:r>
              <a:rPr lang="en-US" b="0" dirty="0">
                <a:solidFill>
                  <a:srgbClr val="003300"/>
                </a:solidFill>
              </a:rPr>
              <a:t>a sophisticated number system, the </a:t>
            </a:r>
            <a:r>
              <a:rPr lang="en-US" dirty="0">
                <a:solidFill>
                  <a:srgbClr val="DC5924"/>
                </a:solidFill>
              </a:rPr>
              <a:t>Hindu-Arabic </a:t>
            </a:r>
            <a:r>
              <a:rPr lang="en-US" dirty="0" smtClean="0">
                <a:solidFill>
                  <a:srgbClr val="DC5924"/>
                </a:solidFill>
              </a:rPr>
              <a:t>numerals</a:t>
            </a:r>
            <a:endParaRPr lang="en-US" dirty="0">
              <a:solidFill>
                <a:srgbClr val="DC5924"/>
              </a:solidFill>
            </a:endParaRPr>
          </a:p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/>
              <a:t>Medicine</a:t>
            </a:r>
            <a:endParaRPr lang="en-US" sz="1600" dirty="0"/>
          </a:p>
          <a:p>
            <a:pPr marL="285750" indent="-285750"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Using plants and minerals, Indian doctors made advances in medicinal science. </a:t>
            </a:r>
            <a:endParaRPr lang="en-US" b="0" dirty="0" smtClean="0">
              <a:solidFill>
                <a:srgbClr val="003300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They </a:t>
            </a:r>
            <a:r>
              <a:rPr lang="en-US" b="0" dirty="0">
                <a:solidFill>
                  <a:srgbClr val="003300"/>
                </a:solidFill>
              </a:rPr>
              <a:t>were among the first to practice </a:t>
            </a:r>
            <a:r>
              <a:rPr lang="en-US" dirty="0">
                <a:solidFill>
                  <a:srgbClr val="DC5924"/>
                </a:solidFill>
              </a:rPr>
              <a:t>inoculation </a:t>
            </a:r>
            <a:r>
              <a:rPr lang="en-US" b="0" dirty="0">
                <a:solidFill>
                  <a:srgbClr val="003300"/>
                </a:solidFill>
              </a:rPr>
              <a:t>and perform surgery. </a:t>
            </a:r>
          </a:p>
          <a:p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pPr>
              <a:spcBef>
                <a:spcPct val="50000"/>
              </a:spcBef>
              <a:defRPr/>
            </a:pPr>
            <a:r>
              <a:rPr lang="en-US" sz="1600" dirty="0" smtClean="0"/>
              <a:t>Astronomy</a:t>
            </a:r>
            <a:endParaRPr lang="en-US" b="0" dirty="0"/>
          </a:p>
          <a:p>
            <a:pPr marL="285750" indent="-285750"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Studied </a:t>
            </a:r>
            <a:r>
              <a:rPr lang="en-US" dirty="0" smtClean="0">
                <a:solidFill>
                  <a:srgbClr val="DC5924"/>
                </a:solidFill>
              </a:rPr>
              <a:t>astronomy </a:t>
            </a:r>
            <a:r>
              <a:rPr lang="en-US" b="0" dirty="0" smtClean="0">
                <a:solidFill>
                  <a:srgbClr val="003300"/>
                </a:solidFill>
              </a:rPr>
              <a:t>and understood a lot about the solar system</a:t>
            </a:r>
          </a:p>
          <a:p>
            <a:pPr marL="285750" indent="-285750"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Knew </a:t>
            </a:r>
            <a:r>
              <a:rPr lang="en-US" b="0" dirty="0">
                <a:solidFill>
                  <a:srgbClr val="003300"/>
                </a:solidFill>
              </a:rPr>
              <a:t>of seven </a:t>
            </a:r>
            <a:r>
              <a:rPr lang="en-US" b="0" dirty="0" smtClean="0">
                <a:solidFill>
                  <a:srgbClr val="003300"/>
                </a:solidFill>
              </a:rPr>
              <a:t>of the planets </a:t>
            </a:r>
            <a:r>
              <a:rPr lang="en-US" b="0" dirty="0">
                <a:solidFill>
                  <a:srgbClr val="003300"/>
                </a:solidFill>
              </a:rPr>
              <a:t>in </a:t>
            </a:r>
            <a:r>
              <a:rPr lang="en-US" b="0" dirty="0" smtClean="0">
                <a:solidFill>
                  <a:srgbClr val="003300"/>
                </a:solidFill>
              </a:rPr>
              <a:t>our solar system.</a:t>
            </a:r>
            <a:endParaRPr lang="en-US" b="0" dirty="0">
              <a:solidFill>
                <a:srgbClr val="003300"/>
              </a:solidFill>
            </a:endParaRPr>
          </a:p>
          <a:p>
            <a:pPr marL="285750" indent="-285750">
              <a:buFont typeface="Arial"/>
              <a:buChar char="•"/>
              <a:defRPr/>
            </a:pPr>
            <a:r>
              <a:rPr lang="en-US" b="0" dirty="0">
                <a:solidFill>
                  <a:srgbClr val="003300"/>
                </a:solidFill>
              </a:rPr>
              <a:t>C</a:t>
            </a:r>
            <a:r>
              <a:rPr lang="en-US" b="0" dirty="0" smtClean="0">
                <a:solidFill>
                  <a:srgbClr val="003300"/>
                </a:solidFill>
              </a:rPr>
              <a:t>ould </a:t>
            </a:r>
            <a:r>
              <a:rPr lang="en-US" b="0" dirty="0">
                <a:solidFill>
                  <a:srgbClr val="003300"/>
                </a:solidFill>
              </a:rPr>
              <a:t>predict eclipses of the sun and </a:t>
            </a:r>
            <a:r>
              <a:rPr lang="en-US" b="0" dirty="0" smtClean="0">
                <a:solidFill>
                  <a:srgbClr val="003300"/>
                </a:solidFill>
              </a:rPr>
              <a:t>moon</a:t>
            </a:r>
            <a:endParaRPr lang="en-US" b="0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2588896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>
                <a:latin typeface="Calibri" pitchFamily="34" charset="0"/>
                <a:cs typeface="Arial" charset="0"/>
              </a:rPr>
              <a:t>Climate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b="0" dirty="0" smtClean="0">
                <a:solidFill>
                  <a:srgbClr val="003300"/>
                </a:solidFill>
              </a:rPr>
              <a:t>Most of India has a hot and humid climate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India’s </a:t>
            </a:r>
            <a:r>
              <a:rPr lang="en-US" b="1" dirty="0" smtClean="0">
                <a:solidFill>
                  <a:srgbClr val="DC5924"/>
                </a:solidFill>
              </a:rPr>
              <a:t>monsoons</a:t>
            </a:r>
            <a:r>
              <a:rPr lang="en-US" dirty="0" smtClean="0">
                <a:solidFill>
                  <a:srgbClr val="003300"/>
                </a:solidFill>
              </a:rPr>
              <a:t>, season wind patterns, cause wet and dry seasons.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Summer monsoons can cause heavy rains and flooding.</a:t>
            </a:r>
          </a:p>
          <a:p>
            <a:pPr marL="834390" lvl="1" indent="-285750">
              <a:lnSpc>
                <a:spcPct val="90000"/>
              </a:lnSpc>
            </a:pPr>
            <a:r>
              <a:rPr lang="en-US" dirty="0" smtClean="0">
                <a:solidFill>
                  <a:srgbClr val="003300"/>
                </a:solidFill>
              </a:rPr>
              <a:t>Winter winds create warm, dry winters.</a:t>
            </a:r>
            <a:endParaRPr lang="en-US" dirty="0">
              <a:solidFill>
                <a:srgbClr val="003300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3221590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Harappan Civilization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  <a:p>
            <a:r>
              <a:rPr lang="en-US" sz="1500" b="0" dirty="0" smtClean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Harappan </a:t>
            </a:r>
            <a:r>
              <a:rPr lang="en-US" sz="1500" b="0" dirty="0">
                <a:solidFill>
                  <a:prstClr val="black"/>
                </a:solidFill>
                <a:ea typeface="Verdana" pitchFamily="34" charset="0"/>
                <a:cs typeface="Verdana" pitchFamily="34" charset="0"/>
              </a:rPr>
              <a:t>civilization developed along the Indus River.</a:t>
            </a:r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Population grew in the Indus River Valley.</a:t>
            </a:r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Growth came as irrigation and farming techniques improved.</a:t>
            </a:r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Cities were built as surplus food was produced</a:t>
            </a:r>
            <a:r>
              <a:rPr lang="en-US" b="0" dirty="0" smtClean="0"/>
              <a:t>.</a:t>
            </a:r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Little is known about religious beliefs, but </a:t>
            </a:r>
            <a:r>
              <a:rPr lang="en-US" b="1" dirty="0" smtClean="0">
                <a:solidFill>
                  <a:srgbClr val="DC5924"/>
                </a:solidFill>
              </a:rPr>
              <a:t>seals</a:t>
            </a:r>
            <a:r>
              <a:rPr lang="en-US" dirty="0" smtClean="0"/>
              <a:t>, or stamped images may give clues.</a:t>
            </a:r>
            <a:endParaRPr lang="en-US" b="0" dirty="0"/>
          </a:p>
          <a:p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India’s First Cities</a:t>
            </a:r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 smtClean="0"/>
              <a:t>Harappa</a:t>
            </a:r>
            <a:r>
              <a:rPr lang="en-US" dirty="0" smtClean="0"/>
              <a:t> and </a:t>
            </a:r>
            <a:r>
              <a:rPr lang="en-US" b="0" dirty="0" smtClean="0"/>
              <a:t>Mohenjo Daro are two </a:t>
            </a:r>
            <a:r>
              <a:rPr lang="en-US" dirty="0" smtClean="0"/>
              <a:t>sit</a:t>
            </a:r>
            <a:r>
              <a:rPr lang="en-US" b="0" dirty="0" smtClean="0"/>
              <a:t>es whose ruins provide information about the society.</a:t>
            </a:r>
            <a:endParaRPr lang="en-US" b="0" dirty="0"/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Fortresses for defense against enemies</a:t>
            </a:r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b="0" dirty="0"/>
              <a:t>Well-planned public </a:t>
            </a:r>
            <a:r>
              <a:rPr lang="en-US" b="0" dirty="0" smtClean="0"/>
              <a:t>areas with streets that crossed at right angles and many public wells</a:t>
            </a:r>
          </a:p>
          <a:p>
            <a:pPr marL="697230" lvl="1" indent="-285750">
              <a:spcBef>
                <a:spcPct val="5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Primarily made of mud brick</a:t>
            </a:r>
            <a:endParaRPr lang="en-US" b="0" dirty="0"/>
          </a:p>
          <a:p>
            <a:endParaRPr lang="en-US" b="0" dirty="0">
              <a:solidFill>
                <a:srgbClr val="003300"/>
              </a:solidFill>
            </a:endParaRPr>
          </a:p>
          <a:p>
            <a:endParaRPr lang="en-US" dirty="0">
              <a:solidFill>
                <a:srgbClr val="2284A9"/>
              </a:solidFill>
              <a:latin typeface="Calibri" pitchFamily="34" charset="0"/>
              <a:cs typeface="Arial" charset="0"/>
            </a:endParaRPr>
          </a:p>
          <a:p>
            <a:endParaRPr lang="en-US" b="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073727" y="105063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5413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Harappan Achievements</a:t>
            </a:r>
          </a:p>
          <a:p>
            <a:pPr marL="834390" lvl="1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</a:rPr>
              <a:t>Wells and indoor plumbing</a:t>
            </a:r>
          </a:p>
          <a:p>
            <a:pPr marL="834390" lvl="1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b="0" dirty="0">
                <a:solidFill>
                  <a:schemeClr val="tx1"/>
                </a:solidFill>
              </a:rPr>
              <a:t>Pottery, cotton clothing, jewelry</a:t>
            </a:r>
          </a:p>
          <a:p>
            <a:pPr marL="834390" lvl="1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b="0" dirty="0" smtClean="0">
                <a:solidFill>
                  <a:schemeClr val="tx1"/>
                </a:solidFill>
              </a:rPr>
              <a:t>India’s </a:t>
            </a:r>
            <a:r>
              <a:rPr lang="en-US" b="0" dirty="0">
                <a:solidFill>
                  <a:schemeClr val="tx1"/>
                </a:solidFill>
              </a:rPr>
              <a:t>first writing </a:t>
            </a:r>
            <a:r>
              <a:rPr lang="en-US" b="0" dirty="0" smtClean="0">
                <a:solidFill>
                  <a:schemeClr val="tx1"/>
                </a:solidFill>
              </a:rPr>
              <a:t>system</a:t>
            </a:r>
          </a:p>
          <a:p>
            <a:pPr marL="834390" lvl="1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Trading with other regions</a:t>
            </a:r>
            <a:endParaRPr lang="en-US" b="0" dirty="0" smtClean="0">
              <a:solidFill>
                <a:schemeClr val="tx1"/>
              </a:solidFill>
            </a:endParaRPr>
          </a:p>
          <a:p>
            <a:pPr marL="834390" lvl="1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r>
              <a:rPr lang="en-US" dirty="0" smtClean="0"/>
              <a:t>No one is sure why the society ended.</a:t>
            </a:r>
            <a:endParaRPr lang="en-US" dirty="0"/>
          </a:p>
          <a:p>
            <a:pPr marL="834390" lvl="1" indent="-285750">
              <a:spcBef>
                <a:spcPct val="60000"/>
              </a:spcBef>
              <a:buFont typeface="Arial" pitchFamily="34" charset="0"/>
              <a:buChar char="•"/>
              <a:defRPr/>
            </a:pPr>
            <a:endParaRPr lang="en-US" sz="1400" b="0" dirty="0">
              <a:solidFill>
                <a:schemeClr val="tx1"/>
              </a:solidFill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2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4796481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Vedic Society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The Big Idea</a:t>
            </a:r>
          </a:p>
          <a:p>
            <a:r>
              <a:rPr lang="en-US" sz="1500" b="0" dirty="0" smtClean="0"/>
              <a:t>Vedic </a:t>
            </a:r>
            <a:r>
              <a:rPr lang="en-US" sz="1500" b="0" dirty="0"/>
              <a:t>society followed </a:t>
            </a:r>
            <a:r>
              <a:rPr lang="en-US" sz="1500" b="0" dirty="0" smtClean="0"/>
              <a:t>the decline </a:t>
            </a:r>
            <a:r>
              <a:rPr lang="en-US" sz="1500" b="0" dirty="0"/>
              <a:t>of the </a:t>
            </a:r>
            <a:r>
              <a:rPr lang="en-US" sz="1500" b="0" dirty="0" smtClean="0"/>
              <a:t>Harappan</a:t>
            </a:r>
            <a:r>
              <a:rPr lang="en-US" sz="1500" b="0" dirty="0"/>
              <a:t> </a:t>
            </a:r>
            <a:r>
              <a:rPr lang="en-US" sz="1500" b="0" dirty="0" smtClean="0"/>
              <a:t>civilization </a:t>
            </a:r>
            <a:r>
              <a:rPr lang="en-US" sz="1500" b="0" dirty="0"/>
              <a:t>in the Indus Valley.</a:t>
            </a:r>
            <a:endParaRPr lang="en-US" sz="1500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r>
              <a:rPr lang="en-US" dirty="0" smtClean="0"/>
              <a:t>Main Ideas</a:t>
            </a:r>
          </a:p>
          <a:p>
            <a:pPr marL="706374" lvl="1" indent="-285750">
              <a:buFont typeface="Arial"/>
              <a:buChar char="•"/>
            </a:pPr>
            <a:r>
              <a:rPr lang="en-US" b="0" dirty="0"/>
              <a:t>The Aryan migration </a:t>
            </a:r>
            <a:r>
              <a:rPr lang="en-US" b="0" dirty="0" smtClean="0"/>
              <a:t>to India </a:t>
            </a:r>
            <a:r>
              <a:rPr lang="en-US" b="0" dirty="0"/>
              <a:t>changed the </a:t>
            </a:r>
            <a:r>
              <a:rPr lang="en-US" b="0" dirty="0" smtClean="0"/>
              <a:t>region’s civilization.</a:t>
            </a:r>
            <a:r>
              <a:rPr lang="en-US" b="0" dirty="0"/>
              <a:t> </a:t>
            </a:r>
            <a:endParaRPr lang="en-US" b="0" dirty="0" smtClean="0"/>
          </a:p>
          <a:p>
            <a:pPr marL="706374" lvl="1" indent="-285750">
              <a:buFont typeface="Arial"/>
              <a:buChar char="•"/>
            </a:pPr>
            <a:r>
              <a:rPr lang="en-US" b="0" dirty="0" smtClean="0"/>
              <a:t>The </a:t>
            </a:r>
            <a:r>
              <a:rPr lang="en-US" b="0" dirty="0"/>
              <a:t>Aryans practiced a </a:t>
            </a:r>
            <a:r>
              <a:rPr lang="en-US" b="0" dirty="0" smtClean="0"/>
              <a:t>religion known </a:t>
            </a:r>
            <a:r>
              <a:rPr lang="en-US" b="0" dirty="0"/>
              <a:t>as Brahmanism</a:t>
            </a:r>
            <a:r>
              <a:rPr lang="en-US" b="0" dirty="0" smtClean="0"/>
              <a:t>.</a:t>
            </a:r>
          </a:p>
          <a:p>
            <a:pPr marL="706374" lvl="1" indent="-285750">
              <a:buFont typeface="Arial"/>
              <a:buChar char="•"/>
            </a:pPr>
            <a:r>
              <a:rPr lang="en-US" b="0" dirty="0"/>
              <a:t>Indian society divided </a:t>
            </a:r>
            <a:r>
              <a:rPr lang="en-US" b="0" dirty="0" smtClean="0"/>
              <a:t>into distinct </a:t>
            </a:r>
            <a:r>
              <a:rPr lang="en-US" b="0" dirty="0"/>
              <a:t>groups under </a:t>
            </a:r>
            <a:r>
              <a:rPr lang="en-US" b="0" dirty="0" smtClean="0"/>
              <a:t>the Aryans.</a:t>
            </a:r>
            <a:endParaRPr lang="en-US" b="0" dirty="0">
              <a:solidFill>
                <a:prstClr val="black"/>
              </a:solidFill>
              <a:ea typeface="Verdana" pitchFamily="34" charset="0"/>
              <a:cs typeface="Verdana" pitchFamily="34" charset="0"/>
            </a:endParaRPr>
          </a:p>
          <a:p>
            <a:endParaRPr lang="en-US" dirty="0" smtClean="0"/>
          </a:p>
          <a:p>
            <a:r>
              <a:rPr lang="en-US" dirty="0"/>
              <a:t>	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331666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9D5280-DBD0-2343-946D-B32C2D72E926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Aryan Migration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>
                <a:latin typeface="Calibri" pitchFamily="34" charset="0"/>
                <a:cs typeface="Arial" charset="0"/>
              </a:rPr>
              <a:t>Main Idea </a:t>
            </a:r>
            <a:r>
              <a:rPr lang="en-US" dirty="0" smtClean="0">
                <a:latin typeface="Calibri" pitchFamily="34" charset="0"/>
                <a:cs typeface="Arial" charset="0"/>
              </a:rPr>
              <a:t>1</a:t>
            </a:r>
            <a:endParaRPr lang="en-US" dirty="0">
              <a:latin typeface="Calibri" pitchFamily="34" charset="0"/>
              <a:cs typeface="Arial" charset="0"/>
            </a:endParaRPr>
          </a:p>
          <a:p>
            <a:r>
              <a:rPr lang="en-US" sz="1500" b="0" dirty="0" smtClean="0"/>
              <a:t>The </a:t>
            </a:r>
            <a:r>
              <a:rPr lang="en-US" sz="1500" b="0" dirty="0"/>
              <a:t>Aryan migration to India changed the region’s civilization. </a:t>
            </a:r>
            <a:endParaRPr lang="en-US" sz="1500" b="0" dirty="0" smtClean="0"/>
          </a:p>
          <a:p>
            <a:pPr marL="697230" lvl="1" indent="-285750">
              <a:buFont typeface="Arial"/>
              <a:buChar char="•"/>
            </a:pPr>
            <a:r>
              <a:rPr lang="en-US" b="0" dirty="0">
                <a:solidFill>
                  <a:srgbClr val="003300"/>
                </a:solidFill>
              </a:rPr>
              <a:t>When the Harappan civilization </a:t>
            </a:r>
            <a:r>
              <a:rPr lang="en-US" b="0" dirty="0" smtClean="0">
                <a:solidFill>
                  <a:srgbClr val="003300"/>
                </a:solidFill>
              </a:rPr>
              <a:t>declined, </a:t>
            </a:r>
            <a:r>
              <a:rPr lang="en-US" b="0" dirty="0">
                <a:solidFill>
                  <a:srgbClr val="003300"/>
                </a:solidFill>
              </a:rPr>
              <a:t>Central Asians called Aryans began taking over territory</a:t>
            </a:r>
            <a:r>
              <a:rPr lang="en-US" b="0" dirty="0" smtClean="0">
                <a:solidFill>
                  <a:srgbClr val="003300"/>
                </a:solidFill>
              </a:rPr>
              <a:t>.</a:t>
            </a:r>
          </a:p>
          <a:p>
            <a:pPr lvl="1"/>
            <a:endParaRPr lang="en-US" sz="1500" b="0" dirty="0" smtClean="0">
              <a:latin typeface="Calibri" pitchFamily="34" charset="0"/>
              <a:cs typeface="Arial" charset="0"/>
            </a:endParaRP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 smtClean="0">
                <a:solidFill>
                  <a:srgbClr val="0076B7"/>
                </a:solidFill>
                <a:latin typeface="Calibri" pitchFamily="34" charset="0"/>
                <a:cs typeface="Arial" charset="0"/>
              </a:rPr>
              <a:t>Arrival and Spread</a:t>
            </a:r>
            <a:endParaRPr lang="en-US" dirty="0">
              <a:solidFill>
                <a:srgbClr val="0076B7"/>
              </a:solidFill>
              <a:latin typeface="Calibri" pitchFamily="34" charset="0"/>
              <a:cs typeface="Arial" charset="0"/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Crossed into </a:t>
            </a:r>
            <a:r>
              <a:rPr lang="en-US" dirty="0" smtClean="0">
                <a:solidFill>
                  <a:srgbClr val="003300"/>
                </a:solidFill>
              </a:rPr>
              <a:t>India from the northwest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b="0" dirty="0" smtClean="0">
                <a:solidFill>
                  <a:srgbClr val="003300"/>
                </a:solidFill>
              </a:rPr>
              <a:t>Spread east and south</a:t>
            </a: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3300"/>
                </a:solidFill>
              </a:rPr>
              <a:t>Established societies that last centuries</a:t>
            </a:r>
            <a:endParaRPr lang="en-US" b="0" dirty="0" smtClean="0">
              <a:solidFill>
                <a:srgbClr val="000000"/>
              </a:solidFill>
            </a:endParaRPr>
          </a:p>
          <a:p>
            <a:pPr marL="697230" lvl="1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dirty="0" smtClean="0">
                <a:solidFill>
                  <a:srgbClr val="000000"/>
                </a:solidFill>
              </a:rPr>
              <a:t>The Vedas, a collection of religious writings, provide information about Aryan society.</a:t>
            </a:r>
            <a:endParaRPr lang="en-US" b="0" dirty="0">
              <a:solidFill>
                <a:srgbClr val="0033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96200" y="6172200"/>
            <a:ext cx="1143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0076B7"/>
                </a:solidFill>
              </a:rPr>
              <a:t>continued…</a:t>
            </a:r>
            <a:endParaRPr lang="en-US" sz="1400" i="1" dirty="0">
              <a:solidFill>
                <a:srgbClr val="0076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6899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IN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© by Houghton Mifflin Harcourt Publishing Company</a:t>
            </a:r>
            <a:endParaRPr lang="en-US" b="1" dirty="0" smtClean="0">
              <a:solidFill>
                <a:schemeClr val="tx1">
                  <a:lumMod val="50000"/>
                  <a:lumOff val="50000"/>
                </a:schemeClr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731A146-59F7-204C-A7D6-E01EC24D14D0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Lesson 2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Government and Society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At first, Aryans were nomadic. Over time, they settled in communities.</a:t>
            </a:r>
            <a:endParaRPr lang="en-US" sz="1500" b="0" dirty="0">
              <a:solidFill>
                <a:srgbClr val="003300"/>
              </a:solidFill>
            </a:endParaRP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No central government: small communities ruled by rajas 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Rajas fought each other, as well as outside groups, for land and resources.</a:t>
            </a:r>
          </a:p>
          <a:p>
            <a:pPr marL="285750" indent="-285750">
              <a:lnSpc>
                <a:spcPct val="90000"/>
              </a:lnSpc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Aryan society was structured into communities and clans.</a:t>
            </a:r>
            <a:endParaRPr lang="en-US" sz="1500" b="0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rPr lang="en-US" dirty="0" smtClean="0"/>
              <a:t>Language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Initially, they had no written language.</a:t>
            </a:r>
            <a:endParaRPr lang="en-US" sz="1500" b="0" dirty="0">
              <a:solidFill>
                <a:srgbClr val="003300"/>
              </a:solidFill>
            </a:endParaRP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Hymns and poems were memorized and passed down through generations.</a:t>
            </a: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The language of the hymns and poems, </a:t>
            </a:r>
            <a:r>
              <a:rPr lang="en-US" sz="1500" dirty="0" smtClean="0">
                <a:solidFill>
                  <a:schemeClr val="accent5"/>
                </a:solidFill>
              </a:rPr>
              <a:t>Sanskrit</a:t>
            </a:r>
            <a:r>
              <a:rPr lang="en-US" sz="1500" b="0" dirty="0" smtClean="0">
                <a:solidFill>
                  <a:srgbClr val="003300"/>
                </a:solidFill>
              </a:rPr>
              <a:t>, eventually became a written language.</a:t>
            </a:r>
            <a:endParaRPr lang="en-US" sz="1500" b="0" dirty="0">
              <a:solidFill>
                <a:srgbClr val="003300"/>
              </a:solidFill>
            </a:endParaRPr>
          </a:p>
          <a:p>
            <a:pPr marL="285750" indent="-285750">
              <a:spcBef>
                <a:spcPct val="50000"/>
              </a:spcBef>
              <a:buFont typeface="Arial"/>
              <a:buChar char="•"/>
              <a:defRPr/>
            </a:pPr>
            <a:r>
              <a:rPr lang="en-US" sz="1500" b="0" dirty="0" smtClean="0">
                <a:solidFill>
                  <a:srgbClr val="003300"/>
                </a:solidFill>
              </a:rPr>
              <a:t>Sanskrit is no longer spoken, but is the root of many modern languages.</a:t>
            </a:r>
            <a:endParaRPr lang="en-US" sz="1500" b="0" dirty="0">
              <a:solidFill>
                <a:srgbClr val="003300"/>
              </a:solidFill>
            </a:endParaRP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Main Idea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0" y="1536192"/>
            <a:ext cx="1143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/>
              <a:t>(continued)</a:t>
            </a:r>
            <a:endParaRPr lang="en-US" sz="1400" i="1" dirty="0"/>
          </a:p>
        </p:txBody>
      </p:sp>
    </p:spTree>
    <p:extLst>
      <p:ext uri="{BB962C8B-B14F-4D97-AF65-F5344CB8AC3E}">
        <p14:creationId xmlns:p14="http://schemas.microsoft.com/office/powerpoint/2010/main" val="3057860966"/>
      </p:ext>
    </p:extLst>
  </p:cSld>
  <p:clrMapOvr>
    <a:masterClrMapping/>
  </p:clrMapOvr>
</p:sld>
</file>

<file path=ppt/theme/theme1.xml><?xml version="1.0" encoding="utf-8"?>
<a:theme xmlns:a="http://schemas.openxmlformats.org/drawingml/2006/main" name="SS_WC2018_Presentations_template">
  <a:themeElements>
    <a:clrScheme name="Custom 7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005294"/>
      </a:accent3>
      <a:accent4>
        <a:srgbClr val="989AAC"/>
      </a:accent4>
      <a:accent5>
        <a:srgbClr val="DC5924"/>
      </a:accent5>
      <a:accent6>
        <a:srgbClr val="B4B392"/>
      </a:accent6>
      <a:hlink>
        <a:srgbClr val="C71D0C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SS_WC2018_Presentations_template.potx</Template>
  <TotalTime>3722</TotalTime>
  <Words>3043</Words>
  <Application>Microsoft Macintosh PowerPoint</Application>
  <PresentationFormat>On-screen Show (4:3)</PresentationFormat>
  <Paragraphs>497</Paragraphs>
  <Slides>37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SS_WC2018_Presentations_template</vt:lpstr>
      <vt:lpstr>PowerPoint Presentation</vt:lpstr>
      <vt:lpstr>PowerPoint Presentation</vt:lpstr>
      <vt:lpstr>Lesson 1</vt:lpstr>
      <vt:lpstr>Lesson 1</vt:lpstr>
      <vt:lpstr>Lesson 1</vt:lpstr>
      <vt:lpstr>Lesson 1</vt:lpstr>
      <vt:lpstr>PowerPoint Presentation</vt:lpstr>
      <vt:lpstr>Lesson 2</vt:lpstr>
      <vt:lpstr>Lesson 2</vt:lpstr>
      <vt:lpstr>Lesson 2</vt:lpstr>
      <vt:lpstr>Lesson 2</vt:lpstr>
      <vt:lpstr>Lesson 2</vt:lpstr>
      <vt:lpstr>Lesson 2</vt:lpstr>
      <vt:lpstr>Lesson 2</vt:lpstr>
      <vt:lpstr>PowerPoint Presentation</vt:lpstr>
      <vt:lpstr>Lesson 3</vt:lpstr>
      <vt:lpstr>Lesson 3</vt:lpstr>
      <vt:lpstr>Lesson 3</vt:lpstr>
      <vt:lpstr>Lesson 3</vt:lpstr>
      <vt:lpstr>PowerPoint Presentation</vt:lpstr>
      <vt:lpstr>Lesson 4</vt:lpstr>
      <vt:lpstr>Lesson 4</vt:lpstr>
      <vt:lpstr>Lesson 4</vt:lpstr>
      <vt:lpstr>Lesson 4</vt:lpstr>
      <vt:lpstr>Lesson 4</vt:lpstr>
      <vt:lpstr>PowerPoint Presentation</vt:lpstr>
      <vt:lpstr>Lesson 5</vt:lpstr>
      <vt:lpstr>Lesson 5</vt:lpstr>
      <vt:lpstr>Lesson 5</vt:lpstr>
      <vt:lpstr>Lesson 5</vt:lpstr>
      <vt:lpstr>PowerPoint Presentation</vt:lpstr>
      <vt:lpstr>Lesson 6</vt:lpstr>
      <vt:lpstr>Lesson 6</vt:lpstr>
      <vt:lpstr>Lesson 6</vt:lpstr>
      <vt:lpstr>Lesson 6</vt:lpstr>
      <vt:lpstr>Lesson 6</vt:lpstr>
      <vt:lpstr>Lesson 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Suraj Prakash</dc:creator>
  <cp:lastModifiedBy>Sarah Gatenby</cp:lastModifiedBy>
  <cp:revision>629</cp:revision>
  <dcterms:created xsi:type="dcterms:W3CDTF">2012-10-05T05:31:36Z</dcterms:created>
  <dcterms:modified xsi:type="dcterms:W3CDTF">2016-11-01T16:39:00Z</dcterms:modified>
</cp:coreProperties>
</file>