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9"/>
  </p:notesMasterIdLst>
  <p:handoutMasterIdLst>
    <p:handoutMasterId r:id="rId40"/>
  </p:handoutMasterIdLst>
  <p:sldIdLst>
    <p:sldId id="297" r:id="rId2"/>
    <p:sldId id="298" r:id="rId3"/>
    <p:sldId id="308" r:id="rId4"/>
    <p:sldId id="329" r:id="rId5"/>
    <p:sldId id="330" r:id="rId6"/>
    <p:sldId id="309" r:id="rId7"/>
    <p:sldId id="300" r:id="rId8"/>
    <p:sldId id="311" r:id="rId9"/>
    <p:sldId id="312" r:id="rId10"/>
    <p:sldId id="331" r:id="rId11"/>
    <p:sldId id="316" r:id="rId12"/>
    <p:sldId id="317" r:id="rId13"/>
    <p:sldId id="318" r:id="rId14"/>
    <p:sldId id="319" r:id="rId15"/>
    <p:sldId id="325" r:id="rId16"/>
    <p:sldId id="332" r:id="rId17"/>
    <p:sldId id="321" r:id="rId18"/>
    <p:sldId id="322" r:id="rId19"/>
    <p:sldId id="323" r:id="rId20"/>
    <p:sldId id="324" r:id="rId21"/>
    <p:sldId id="326" r:id="rId22"/>
    <p:sldId id="327"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B7"/>
    <a:srgbClr val="006AAC"/>
    <a:srgbClr val="005F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5" autoAdjust="0"/>
    <p:restoredTop sz="94628" autoAdjust="0"/>
  </p:normalViewPr>
  <p:slideViewPr>
    <p:cSldViewPr>
      <p:cViewPr varScale="1">
        <p:scale>
          <a:sx n="73" d="100"/>
          <a:sy n="73" d="100"/>
        </p:scale>
        <p:origin x="48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97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C02AEB-FD39-E744-A5B4-DA28B71C3D16}" type="datetimeFigureOut">
              <a:rPr lang="en-US" smtClean="0"/>
              <a:t>2/13/2018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F4150-42D9-1B47-8B82-8B7FA58FC27A}" type="slidenum">
              <a:rPr lang="en-US" smtClean="0"/>
              <a:t>‹#›</a:t>
            </a:fld>
            <a:endParaRPr lang="en-US" dirty="0"/>
          </a:p>
        </p:txBody>
      </p:sp>
    </p:spTree>
    <p:extLst>
      <p:ext uri="{BB962C8B-B14F-4D97-AF65-F5344CB8AC3E}">
        <p14:creationId xmlns:p14="http://schemas.microsoft.com/office/powerpoint/2010/main" val="2108538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CE6FA-D2AB-484B-9B71-3241EF1F6285}" type="datetimeFigureOut">
              <a:rPr lang="en-US" smtClean="0"/>
              <a:t>2/13/2018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0007AA-21EB-4546-93CE-8B9C064F4A6F}" type="slidenum">
              <a:rPr lang="en-US" smtClean="0"/>
              <a:t>‹#›</a:t>
            </a:fld>
            <a:endParaRPr lang="en-US" dirty="0"/>
          </a:p>
        </p:txBody>
      </p:sp>
    </p:spTree>
    <p:extLst>
      <p:ext uri="{BB962C8B-B14F-4D97-AF65-F5344CB8AC3E}">
        <p14:creationId xmlns:p14="http://schemas.microsoft.com/office/powerpoint/2010/main" val="20541562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Module TOC">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1"/>
            </a:lvl1pPr>
          </a:lstStyle>
          <a:p>
            <a:r>
              <a:rPr lang="en-US" dirty="0" smtClean="0"/>
              <a:t>Module X</a:t>
            </a:r>
            <a:endParaRPr lang="en-US" dirty="0"/>
          </a:p>
        </p:txBody>
      </p:sp>
      <p:sp>
        <p:nvSpPr>
          <p:cNvPr id="3" name="Subtitle 2"/>
          <p:cNvSpPr>
            <a:spLocks noGrp="1"/>
          </p:cNvSpPr>
          <p:nvPr>
            <p:ph type="subTitle" idx="1" hasCustomPrompt="1"/>
          </p:nvPr>
        </p:nvSpPr>
        <p:spPr>
          <a:xfrm>
            <a:off x="301752" y="1216152"/>
            <a:ext cx="6400800" cy="384048"/>
          </a:xfrm>
        </p:spPr>
        <p:txBody>
          <a:bodyPr>
            <a:noAutofit/>
          </a:bodyPr>
          <a:lstStyle>
            <a:lvl1pPr marL="0" indent="0" algn="l">
              <a:buNone/>
              <a:defRPr sz="1800" b="1">
                <a:solidFill>
                  <a:srgbClr val="00529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Module Title</a:t>
            </a:r>
            <a:endParaRPr lang="en-US" dirty="0"/>
          </a:p>
        </p:txBody>
      </p:sp>
      <p:sp>
        <p:nvSpPr>
          <p:cNvPr id="5" name="Footer Placeholder 4"/>
          <p:cNvSpPr>
            <a:spLocks noGrp="1"/>
          </p:cNvSpPr>
          <p:nvPr>
            <p:ph type="ftr" sz="quarter" idx="11"/>
          </p:nvPr>
        </p:nvSpPr>
        <p:spPr>
          <a:xfrm>
            <a:off x="381000" y="6629400"/>
            <a:ext cx="5562600" cy="228600"/>
          </a:xfrm>
        </p:spPr>
        <p:txBody>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a:xfrm>
            <a:off x="3505200" y="6248400"/>
            <a:ext cx="2133600" cy="228600"/>
          </a:xfrm>
          <a:noFill/>
        </p:spPr>
        <p:txBody>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1752600" y="2590800"/>
            <a:ext cx="4572000" cy="396240"/>
          </a:xfrm>
        </p:spPr>
        <p:txBody>
          <a:bodyPr>
            <a:noAutofit/>
          </a:bodyPr>
          <a:lstStyle>
            <a:lvl1pPr>
              <a:defRPr sz="1700" b="1"/>
            </a:lvl1pPr>
          </a:lstStyle>
          <a:p>
            <a:pPr lvl="0"/>
            <a:r>
              <a:rPr lang="en-US" dirty="0" smtClean="0"/>
              <a:t>Lesson Title</a:t>
            </a:r>
          </a:p>
        </p:txBody>
      </p:sp>
      <p:sp>
        <p:nvSpPr>
          <p:cNvPr id="7" name="Text Placeholder 6"/>
          <p:cNvSpPr>
            <a:spLocks noGrp="1"/>
          </p:cNvSpPr>
          <p:nvPr>
            <p:ph type="body" sz="quarter" idx="14" hasCustomPrompt="1"/>
          </p:nvPr>
        </p:nvSpPr>
        <p:spPr>
          <a:xfrm>
            <a:off x="667512" y="2663952"/>
            <a:ext cx="950976" cy="228600"/>
          </a:xfrm>
          <a:solidFill>
            <a:schemeClr val="accent2">
              <a:lumMod val="40000"/>
              <a:lumOff val="60000"/>
            </a:schemeClr>
          </a:solidFill>
        </p:spPr>
        <p:txBody>
          <a:bodyPr wrap="none" lIns="0" tIns="0" rIns="0" bIns="45720" anchor="ctr" anchorCtr="1">
            <a:noAutofit/>
          </a:bodyPr>
          <a:lstStyle>
            <a:lvl1pPr algn="r">
              <a:defRPr sz="1600"/>
            </a:lvl1pPr>
          </a:lstStyle>
          <a:p>
            <a:pPr lvl="0"/>
            <a:r>
              <a:rPr lang="en-US" dirty="0" smtClean="0"/>
              <a:t>LESSON X</a:t>
            </a:r>
          </a:p>
        </p:txBody>
      </p:sp>
      <p:sp>
        <p:nvSpPr>
          <p:cNvPr id="9" name="Text Placeholder 6"/>
          <p:cNvSpPr>
            <a:spLocks noGrp="1"/>
          </p:cNvSpPr>
          <p:nvPr>
            <p:ph type="body" sz="quarter" idx="15" hasCustomPrompt="1"/>
          </p:nvPr>
        </p:nvSpPr>
        <p:spPr>
          <a:xfrm>
            <a:off x="667512" y="312420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11" name="Text Placeholder 9"/>
          <p:cNvSpPr>
            <a:spLocks noGrp="1"/>
          </p:cNvSpPr>
          <p:nvPr>
            <p:ph type="body" sz="quarter" idx="16" hasCustomPrompt="1"/>
          </p:nvPr>
        </p:nvSpPr>
        <p:spPr>
          <a:xfrm>
            <a:off x="1752600" y="3048000"/>
            <a:ext cx="4572000" cy="396240"/>
          </a:xfrm>
        </p:spPr>
        <p:txBody>
          <a:bodyPr>
            <a:noAutofit/>
          </a:bodyPr>
          <a:lstStyle>
            <a:lvl1pPr>
              <a:defRPr sz="1700" b="1"/>
            </a:lvl1pPr>
          </a:lstStyle>
          <a:p>
            <a:pPr lvl="0"/>
            <a:r>
              <a:rPr lang="en-US" dirty="0" smtClean="0"/>
              <a:t>Lesson Title</a:t>
            </a:r>
          </a:p>
        </p:txBody>
      </p:sp>
      <p:sp>
        <p:nvSpPr>
          <p:cNvPr id="12" name="Text Placeholder 6"/>
          <p:cNvSpPr>
            <a:spLocks noGrp="1"/>
          </p:cNvSpPr>
          <p:nvPr>
            <p:ph type="body" sz="quarter" idx="17" hasCustomPrompt="1"/>
          </p:nvPr>
        </p:nvSpPr>
        <p:spPr>
          <a:xfrm>
            <a:off x="667512" y="358140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13" name="Text Placeholder 9"/>
          <p:cNvSpPr>
            <a:spLocks noGrp="1"/>
          </p:cNvSpPr>
          <p:nvPr>
            <p:ph type="body" sz="quarter" idx="18" hasCustomPrompt="1"/>
          </p:nvPr>
        </p:nvSpPr>
        <p:spPr>
          <a:xfrm>
            <a:off x="1752600" y="3505200"/>
            <a:ext cx="4572000" cy="396240"/>
          </a:xfrm>
        </p:spPr>
        <p:txBody>
          <a:bodyPr>
            <a:noAutofit/>
          </a:bodyPr>
          <a:lstStyle>
            <a:lvl1pPr>
              <a:defRPr sz="1700" b="1"/>
            </a:lvl1pPr>
          </a:lstStyle>
          <a:p>
            <a:pPr lvl="0"/>
            <a:r>
              <a:rPr lang="en-US" dirty="0" smtClean="0"/>
              <a:t>Lesson Title</a:t>
            </a:r>
          </a:p>
        </p:txBody>
      </p:sp>
      <p:sp>
        <p:nvSpPr>
          <p:cNvPr id="14" name="Text Placeholder 6"/>
          <p:cNvSpPr>
            <a:spLocks noGrp="1"/>
          </p:cNvSpPr>
          <p:nvPr>
            <p:ph type="body" sz="quarter" idx="19" hasCustomPrompt="1"/>
          </p:nvPr>
        </p:nvSpPr>
        <p:spPr>
          <a:xfrm>
            <a:off x="667512" y="403860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15" name="Text Placeholder 9"/>
          <p:cNvSpPr>
            <a:spLocks noGrp="1"/>
          </p:cNvSpPr>
          <p:nvPr>
            <p:ph type="body" sz="quarter" idx="20" hasCustomPrompt="1"/>
          </p:nvPr>
        </p:nvSpPr>
        <p:spPr>
          <a:xfrm>
            <a:off x="1752600" y="3962400"/>
            <a:ext cx="4572000" cy="396240"/>
          </a:xfrm>
        </p:spPr>
        <p:txBody>
          <a:bodyPr>
            <a:noAutofit/>
          </a:bodyPr>
          <a:lstStyle>
            <a:lvl1pPr>
              <a:defRPr sz="1700" b="1"/>
            </a:lvl1pPr>
          </a:lstStyle>
          <a:p>
            <a:pPr lvl="0"/>
            <a:r>
              <a:rPr lang="en-US" dirty="0" smtClean="0"/>
              <a:t>Lesson Title</a:t>
            </a:r>
          </a:p>
        </p:txBody>
      </p:sp>
      <p:sp>
        <p:nvSpPr>
          <p:cNvPr id="16" name="Text Placeholder 6"/>
          <p:cNvSpPr>
            <a:spLocks noGrp="1"/>
          </p:cNvSpPr>
          <p:nvPr>
            <p:ph type="body" sz="quarter" idx="21" hasCustomPrompt="1"/>
          </p:nvPr>
        </p:nvSpPr>
        <p:spPr>
          <a:xfrm>
            <a:off x="667512" y="449580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17" name="Text Placeholder 9"/>
          <p:cNvSpPr>
            <a:spLocks noGrp="1"/>
          </p:cNvSpPr>
          <p:nvPr>
            <p:ph type="body" sz="quarter" idx="22" hasCustomPrompt="1"/>
          </p:nvPr>
        </p:nvSpPr>
        <p:spPr>
          <a:xfrm>
            <a:off x="1752600" y="4419600"/>
            <a:ext cx="4572000" cy="396240"/>
          </a:xfrm>
        </p:spPr>
        <p:txBody>
          <a:bodyPr>
            <a:noAutofit/>
          </a:bodyPr>
          <a:lstStyle>
            <a:lvl1pPr>
              <a:defRPr sz="1700" b="1"/>
            </a:lvl1pPr>
          </a:lstStyle>
          <a:p>
            <a:pPr lvl="0"/>
            <a:r>
              <a:rPr lang="en-US" dirty="0" smtClean="0"/>
              <a:t>Lesson Title</a:t>
            </a:r>
          </a:p>
        </p:txBody>
      </p:sp>
      <p:sp>
        <p:nvSpPr>
          <p:cNvPr id="18" name="Text Placeholder 6"/>
          <p:cNvSpPr>
            <a:spLocks noGrp="1"/>
          </p:cNvSpPr>
          <p:nvPr>
            <p:ph type="body" sz="quarter" idx="23" hasCustomPrompt="1"/>
          </p:nvPr>
        </p:nvSpPr>
        <p:spPr>
          <a:xfrm>
            <a:off x="667512" y="493776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19" name="Text Placeholder 9"/>
          <p:cNvSpPr>
            <a:spLocks noGrp="1"/>
          </p:cNvSpPr>
          <p:nvPr>
            <p:ph type="body" sz="quarter" idx="24" hasCustomPrompt="1"/>
          </p:nvPr>
        </p:nvSpPr>
        <p:spPr>
          <a:xfrm>
            <a:off x="1752600" y="4861560"/>
            <a:ext cx="4572000" cy="396240"/>
          </a:xfrm>
        </p:spPr>
        <p:txBody>
          <a:bodyPr>
            <a:noAutofit/>
          </a:bodyPr>
          <a:lstStyle>
            <a:lvl1pPr>
              <a:defRPr sz="1700" b="1"/>
            </a:lvl1pPr>
          </a:lstStyle>
          <a:p>
            <a:pPr lvl="0"/>
            <a:r>
              <a:rPr lang="en-US" dirty="0" smtClean="0"/>
              <a:t>Lesson Title</a:t>
            </a:r>
          </a:p>
        </p:txBody>
      </p:sp>
      <p:sp>
        <p:nvSpPr>
          <p:cNvPr id="20" name="Text Placeholder 6"/>
          <p:cNvSpPr>
            <a:spLocks noGrp="1"/>
          </p:cNvSpPr>
          <p:nvPr>
            <p:ph type="body" sz="quarter" idx="25" hasCustomPrompt="1"/>
          </p:nvPr>
        </p:nvSpPr>
        <p:spPr>
          <a:xfrm>
            <a:off x="667512" y="5394960"/>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21" name="Text Placeholder 9"/>
          <p:cNvSpPr>
            <a:spLocks noGrp="1"/>
          </p:cNvSpPr>
          <p:nvPr>
            <p:ph type="body" sz="quarter" idx="26" hasCustomPrompt="1"/>
          </p:nvPr>
        </p:nvSpPr>
        <p:spPr>
          <a:xfrm>
            <a:off x="1752600" y="5318760"/>
            <a:ext cx="4572000" cy="396240"/>
          </a:xfrm>
        </p:spPr>
        <p:txBody>
          <a:bodyPr>
            <a:noAutofit/>
          </a:bodyPr>
          <a:lstStyle>
            <a:lvl1pPr>
              <a:defRPr sz="1700" b="1"/>
            </a:lvl1pPr>
          </a:lstStyle>
          <a:p>
            <a:pPr lvl="0"/>
            <a:r>
              <a:rPr lang="en-US" dirty="0" smtClean="0"/>
              <a:t>Lesson Title</a:t>
            </a:r>
          </a:p>
        </p:txBody>
      </p:sp>
      <p:sp>
        <p:nvSpPr>
          <p:cNvPr id="4" name="TextBox 3"/>
          <p:cNvSpPr txBox="1"/>
          <p:nvPr userDrawn="1"/>
        </p:nvSpPr>
        <p:spPr>
          <a:xfrm>
            <a:off x="304800" y="1676400"/>
            <a:ext cx="2438400" cy="307777"/>
          </a:xfrm>
          <a:prstGeom prst="rect">
            <a:avLst/>
          </a:prstGeom>
          <a:noFill/>
        </p:spPr>
        <p:txBody>
          <a:bodyPr wrap="square" rtlCol="0">
            <a:noAutofit/>
          </a:bodyPr>
          <a:lstStyle/>
          <a:p>
            <a:r>
              <a:rPr lang="en-US" sz="1400" b="1" dirty="0" smtClean="0">
                <a:solidFill>
                  <a:schemeClr val="tx2"/>
                </a:solidFill>
              </a:rPr>
              <a:t>ESSENTIAL QUESTION</a:t>
            </a:r>
            <a:endParaRPr lang="en-US" sz="1400" b="1" dirty="0">
              <a:solidFill>
                <a:schemeClr val="tx2"/>
              </a:solidFill>
            </a:endParaRPr>
          </a:p>
        </p:txBody>
      </p:sp>
      <p:sp>
        <p:nvSpPr>
          <p:cNvPr id="23" name="Text Placeholder 22"/>
          <p:cNvSpPr>
            <a:spLocks noGrp="1"/>
          </p:cNvSpPr>
          <p:nvPr>
            <p:ph type="body" sz="quarter" idx="28"/>
          </p:nvPr>
        </p:nvSpPr>
        <p:spPr>
          <a:xfrm>
            <a:off x="304800" y="1905000"/>
            <a:ext cx="7543800" cy="457200"/>
          </a:xfrm>
        </p:spPr>
        <p:txBody>
          <a:bodyPr>
            <a:noAutofit/>
          </a:bodyPr>
          <a:lstStyle>
            <a:lvl1pPr>
              <a:defRPr sz="1500"/>
            </a:lvl1pPr>
          </a:lstStyle>
          <a:p>
            <a:pPr lvl="0"/>
            <a:r>
              <a:rPr lang="en-US" smtClean="0"/>
              <a:t>Click to edit Master text styles</a:t>
            </a:r>
          </a:p>
        </p:txBody>
      </p:sp>
    </p:spTree>
    <p:extLst>
      <p:ext uri="{BB962C8B-B14F-4D97-AF65-F5344CB8AC3E}">
        <p14:creationId xmlns:p14="http://schemas.microsoft.com/office/powerpoint/2010/main" val="129876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Lesson_continued_3 col">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noAutofit/>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1"/>
          </p:nvPr>
        </p:nvSpPr>
        <p:spPr/>
        <p:txBody>
          <a:bodyPr>
            <a:noAutofit/>
          </a:bodyPr>
          <a:lstStyle/>
          <a:p>
            <a:fld id="{E731A146-59F7-204C-A7D6-E01EC24D14D0}" type="slidenum">
              <a:rPr lang="en-US" smtClean="0"/>
              <a:pPr/>
              <a:t>‹#›</a:t>
            </a:fld>
            <a:endParaRPr lang="en-US" dirty="0"/>
          </a:p>
        </p:txBody>
      </p:sp>
      <p:sp>
        <p:nvSpPr>
          <p:cNvPr id="5"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9" name="Text Placeholder 12"/>
          <p:cNvSpPr>
            <a:spLocks noGrp="1"/>
          </p:cNvSpPr>
          <p:nvPr>
            <p:ph type="body" sz="quarter" idx="18" hasCustomPrompt="1"/>
          </p:nvPr>
        </p:nvSpPr>
        <p:spPr>
          <a:xfrm>
            <a:off x="685800" y="1905000"/>
            <a:ext cx="8077200" cy="457200"/>
          </a:xfrm>
        </p:spPr>
        <p:txBody>
          <a:bodyPr>
            <a:noAutofit/>
          </a:bodyPr>
          <a:lstStyle>
            <a:lvl1pPr>
              <a:spcBef>
                <a:spcPts val="1800"/>
              </a:spcBef>
              <a:spcAft>
                <a:spcPts val="0"/>
              </a:spcAft>
              <a:defRPr sz="1600" b="1">
                <a:solidFill>
                  <a:srgbClr val="0076B7"/>
                </a:solidFill>
              </a:defRPr>
            </a:lvl1pPr>
            <a:lvl2pPr marL="548640" indent="-137160">
              <a:spcBef>
                <a:spcPts val="600"/>
              </a:spcBef>
              <a:spcAft>
                <a:spcPts val="0"/>
              </a:spcAft>
              <a:buFont typeface="Arial"/>
              <a:buChar char="•"/>
              <a:defRPr sz="1500" b="0"/>
            </a:lvl2pPr>
            <a:lvl3pPr marL="822960" indent="0">
              <a:buFont typeface="Lucida Grande"/>
              <a:buNone/>
              <a:defRPr sz="1400" baseline="0"/>
            </a:lvl3pPr>
            <a:lvl4pPr marL="1152144" indent="-192024">
              <a:buFont typeface="Lucida Grande"/>
              <a:buChar char="-"/>
              <a:defRPr sz="1400"/>
            </a:lvl4pPr>
          </a:lstStyle>
          <a:p>
            <a:pPr lvl="0"/>
            <a:r>
              <a:rPr lang="en-US" dirty="0" smtClean="0"/>
              <a:t>Head</a:t>
            </a:r>
          </a:p>
          <a:p>
            <a:pPr lvl="2"/>
            <a:endParaRPr lang="en-US" dirty="0" smtClean="0"/>
          </a:p>
        </p:txBody>
      </p:sp>
      <p:sp>
        <p:nvSpPr>
          <p:cNvPr id="10" name="Text Placeholder 6"/>
          <p:cNvSpPr>
            <a:spLocks noGrp="1"/>
          </p:cNvSpPr>
          <p:nvPr>
            <p:ph type="body" sz="quarter" idx="15" hasCustomPrompt="1"/>
          </p:nvPr>
        </p:nvSpPr>
        <p:spPr>
          <a:xfrm>
            <a:off x="304800" y="1524000"/>
            <a:ext cx="1219200" cy="381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p:txBody>
      </p:sp>
      <p:sp>
        <p:nvSpPr>
          <p:cNvPr id="11" name="Text Placeholder 12"/>
          <p:cNvSpPr>
            <a:spLocks noGrp="1"/>
          </p:cNvSpPr>
          <p:nvPr>
            <p:ph type="body" sz="quarter" idx="16" hasCustomPrompt="1"/>
          </p:nvPr>
        </p:nvSpPr>
        <p:spPr>
          <a:xfrm>
            <a:off x="685800" y="2359152"/>
            <a:ext cx="2514600" cy="3395472"/>
          </a:xfrm>
        </p:spPr>
        <p:txBody>
          <a:bodyPr>
            <a:noAutofit/>
          </a:bodyPr>
          <a:lstStyle>
            <a:lvl1pPr>
              <a:spcBef>
                <a:spcPts val="1800"/>
              </a:spcBef>
              <a:spcAft>
                <a:spcPts val="0"/>
              </a:spcAft>
              <a:defRPr sz="1500" b="1">
                <a:solidFill>
                  <a:srgbClr val="000000"/>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
        <p:nvSpPr>
          <p:cNvPr id="12" name="Text Placeholder 12"/>
          <p:cNvSpPr>
            <a:spLocks noGrp="1"/>
          </p:cNvSpPr>
          <p:nvPr>
            <p:ph type="body" sz="quarter" idx="19" hasCustomPrompt="1"/>
          </p:nvPr>
        </p:nvSpPr>
        <p:spPr>
          <a:xfrm>
            <a:off x="3505200" y="2359152"/>
            <a:ext cx="2514600" cy="3395472"/>
          </a:xfrm>
        </p:spPr>
        <p:txBody>
          <a:bodyPr>
            <a:noAutofit/>
          </a:bodyPr>
          <a:lstStyle>
            <a:lvl1pPr>
              <a:spcBef>
                <a:spcPts val="1800"/>
              </a:spcBef>
              <a:spcAft>
                <a:spcPts val="0"/>
              </a:spcAft>
              <a:defRPr sz="1500" b="1">
                <a:solidFill>
                  <a:srgbClr val="000000"/>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cxnSp>
        <p:nvCxnSpPr>
          <p:cNvPr id="13" name="Straight Connector 12"/>
          <p:cNvCxnSpPr/>
          <p:nvPr userDrawn="1"/>
        </p:nvCxnSpPr>
        <p:spPr>
          <a:xfrm flipV="1">
            <a:off x="3352800" y="2478024"/>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6172200" y="2478024"/>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sp>
        <p:nvSpPr>
          <p:cNvPr id="15" name="Text Placeholder 12"/>
          <p:cNvSpPr>
            <a:spLocks noGrp="1"/>
          </p:cNvSpPr>
          <p:nvPr>
            <p:ph type="body" sz="quarter" idx="17" hasCustomPrompt="1"/>
          </p:nvPr>
        </p:nvSpPr>
        <p:spPr>
          <a:xfrm>
            <a:off x="6324600" y="2359152"/>
            <a:ext cx="2514600" cy="3395472"/>
          </a:xfrm>
        </p:spPr>
        <p:txBody>
          <a:bodyPr>
            <a:noAutofit/>
          </a:bodyPr>
          <a:lstStyle>
            <a:lvl1pPr>
              <a:spcBef>
                <a:spcPts val="1800"/>
              </a:spcBef>
              <a:spcAft>
                <a:spcPts val="0"/>
              </a:spcAft>
              <a:defRPr sz="1500" b="1">
                <a:solidFill>
                  <a:srgbClr val="000000"/>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Tree>
    <p:extLst>
      <p:ext uri="{BB962C8B-B14F-4D97-AF65-F5344CB8AC3E}">
        <p14:creationId xmlns:p14="http://schemas.microsoft.com/office/powerpoint/2010/main" val="415656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S_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81000" y="6629400"/>
            <a:ext cx="5562600" cy="228600"/>
          </a:xfrm>
        </p:spPr>
        <p:txBody>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1"/>
          </p:nvPr>
        </p:nvSpPr>
        <p:spPr/>
        <p:txBody>
          <a:bodyPr/>
          <a:lstStyle/>
          <a:p>
            <a:fld id="{E731A146-59F7-204C-A7D6-E01EC24D14D0}" type="slidenum">
              <a:rPr lang="en-US" smtClean="0"/>
              <a:pPr/>
              <a:t>‹#›</a:t>
            </a:fld>
            <a:endParaRPr lang="en-US" dirty="0"/>
          </a:p>
        </p:txBody>
      </p:sp>
    </p:spTree>
    <p:extLst>
      <p:ext uri="{BB962C8B-B14F-4D97-AF65-F5344CB8AC3E}">
        <p14:creationId xmlns:p14="http://schemas.microsoft.com/office/powerpoint/2010/main" val="289535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esson_Star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a:t>
            </a:r>
            <a:endParaRPr lang="en-US" dirty="0"/>
          </a:p>
        </p:txBody>
      </p:sp>
      <p:sp>
        <p:nvSpPr>
          <p:cNvPr id="5" name="Footer Placeholder 4"/>
          <p:cNvSpPr>
            <a:spLocks noGrp="1"/>
          </p:cNvSpPr>
          <p:nvPr>
            <p:ph type="ftr" sz="quarter" idx="11"/>
          </p:nvPr>
        </p:nvSpPr>
        <p:spPr>
          <a:xfrm>
            <a:off x="381000" y="6629400"/>
            <a:ext cx="5562600" cy="228600"/>
          </a:xfrm>
        </p:spPr>
        <p:txBody>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1463040" y="1261872"/>
            <a:ext cx="4572000" cy="396240"/>
          </a:xfrm>
        </p:spPr>
        <p:txBody>
          <a:bodyPr>
            <a:noAutofit/>
          </a:bodyPr>
          <a:lstStyle>
            <a:lvl1pPr>
              <a:defRPr sz="1700" b="1"/>
            </a:lvl1pPr>
          </a:lstStyle>
          <a:p>
            <a:pPr lvl="0"/>
            <a:r>
              <a:rPr lang="en-US" dirty="0" smtClean="0"/>
              <a:t>Lesson Title</a:t>
            </a:r>
          </a:p>
        </p:txBody>
      </p:sp>
      <p:sp>
        <p:nvSpPr>
          <p:cNvPr id="7" name="Text Placeholder 6"/>
          <p:cNvSpPr>
            <a:spLocks noGrp="1"/>
          </p:cNvSpPr>
          <p:nvPr>
            <p:ph type="body" sz="quarter" idx="14" hasCustomPrompt="1"/>
          </p:nvPr>
        </p:nvSpPr>
        <p:spPr>
          <a:xfrm>
            <a:off x="402336" y="1344168"/>
            <a:ext cx="950976" cy="228600"/>
          </a:xfrm>
          <a:solidFill>
            <a:schemeClr val="accent2">
              <a:lumMod val="40000"/>
              <a:lumOff val="60000"/>
            </a:schemeClr>
          </a:solidFill>
        </p:spPr>
        <p:txBody>
          <a:bodyPr lIns="0" tIns="0" rIns="0" bIns="45720" anchor="ctr" anchorCtr="1">
            <a:noAutofit/>
          </a:bodyPr>
          <a:lstStyle>
            <a:lvl1pPr>
              <a:defRPr sz="1600"/>
            </a:lvl1pPr>
          </a:lstStyle>
          <a:p>
            <a:pPr lvl="0"/>
            <a:r>
              <a:rPr lang="en-US" dirty="0" smtClean="0"/>
              <a:t>LESSON X</a:t>
            </a:r>
          </a:p>
        </p:txBody>
      </p:sp>
      <p:sp>
        <p:nvSpPr>
          <p:cNvPr id="8" name="Text Placeholder 6"/>
          <p:cNvSpPr>
            <a:spLocks noGrp="1"/>
          </p:cNvSpPr>
          <p:nvPr>
            <p:ph type="body" sz="quarter" idx="15" hasCustomPrompt="1"/>
          </p:nvPr>
        </p:nvSpPr>
        <p:spPr>
          <a:xfrm>
            <a:off x="304800" y="1752600"/>
            <a:ext cx="8534400" cy="42672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Big Idea</a:t>
            </a:r>
          </a:p>
          <a:p>
            <a:pPr lvl="1"/>
            <a:r>
              <a:rPr lang="en-US" dirty="0" smtClean="0"/>
              <a:t>Second Level</a:t>
            </a:r>
          </a:p>
          <a:p>
            <a:pPr lvl="2"/>
            <a:r>
              <a:rPr lang="en-US" dirty="0" smtClean="0"/>
              <a:t>Third Level</a:t>
            </a:r>
          </a:p>
          <a:p>
            <a:pPr lvl="0"/>
            <a:r>
              <a:rPr lang="en-US" dirty="0" smtClean="0"/>
              <a:t>Main Ideas</a:t>
            </a:r>
          </a:p>
          <a:p>
            <a:pPr lvl="2"/>
            <a:r>
              <a:rPr lang="en-US" dirty="0" smtClean="0"/>
              <a:t>Third Level</a:t>
            </a:r>
            <a:endParaRPr lang="en-US" dirty="0"/>
          </a:p>
        </p:txBody>
      </p:sp>
    </p:spTree>
    <p:extLst>
      <p:ext uri="{BB962C8B-B14F-4D97-AF65-F5344CB8AC3E}">
        <p14:creationId xmlns:p14="http://schemas.microsoft.com/office/powerpoint/2010/main" val="89092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esson_MainIdea_bulle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5" name="Footer Placeholder 4"/>
          <p:cNvSpPr>
            <a:spLocks noGrp="1"/>
          </p:cNvSpPr>
          <p:nvPr>
            <p:ph type="ftr" sz="quarter" idx="11"/>
          </p:nvPr>
        </p:nvSpPr>
        <p:spPr>
          <a:xfrm>
            <a:off x="381000" y="6629400"/>
            <a:ext cx="5562600" cy="228600"/>
          </a:xfrm>
        </p:spPr>
        <p:txBody>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noAutofit/>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304800" y="1447800"/>
            <a:ext cx="5730240" cy="396240"/>
          </a:xfrm>
        </p:spPr>
        <p:txBody>
          <a:bodyPr>
            <a:noAutofit/>
          </a:bodyPr>
          <a:lstStyle>
            <a:lvl1pPr>
              <a:defRPr sz="1700" b="1">
                <a:solidFill>
                  <a:schemeClr val="accent5"/>
                </a:solidFill>
              </a:defRPr>
            </a:lvl1pPr>
          </a:lstStyle>
          <a:p>
            <a:pPr lvl="0"/>
            <a:r>
              <a:rPr lang="en-US" dirty="0" smtClean="0"/>
              <a:t>Segment Title</a:t>
            </a:r>
          </a:p>
        </p:txBody>
      </p:sp>
      <p:sp>
        <p:nvSpPr>
          <p:cNvPr id="13" name="Text Placeholder 12"/>
          <p:cNvSpPr>
            <a:spLocks noGrp="1"/>
          </p:cNvSpPr>
          <p:nvPr>
            <p:ph type="body" sz="quarter" idx="16" hasCustomPrompt="1"/>
          </p:nvPr>
        </p:nvSpPr>
        <p:spPr>
          <a:xfrm>
            <a:off x="301752" y="1938528"/>
            <a:ext cx="8077200" cy="4157472"/>
          </a:xfrm>
        </p:spPr>
        <p:txBody>
          <a:bodyPr>
            <a:noAutofit/>
          </a:bodyPr>
          <a:lstStyle>
            <a:lvl1pPr>
              <a:spcBef>
                <a:spcPts val="1800"/>
              </a:spcBef>
              <a:spcAft>
                <a:spcPts val="0"/>
              </a:spcAft>
              <a:defRPr sz="1600" b="1">
                <a:solidFill>
                  <a:schemeClr val="tx1"/>
                </a:solidFill>
              </a:defRPr>
            </a:lvl1pPr>
            <a:lvl2pPr marL="411480" indent="0">
              <a:spcBef>
                <a:spcPts val="600"/>
              </a:spcBef>
              <a:spcAft>
                <a:spcPts val="0"/>
              </a:spcAft>
              <a:buFont typeface="Arial"/>
              <a:buNone/>
              <a:defRPr sz="1500" b="0"/>
            </a:lvl2pPr>
            <a:lvl3pPr marL="548640" indent="-137160">
              <a:buFont typeface="Arial"/>
              <a:buChar char="•"/>
              <a:defRPr sz="1500" baseline="0"/>
            </a:lvl3pPr>
            <a:lvl4pPr marL="960120" indent="-137160">
              <a:buFont typeface="Lucida Grande"/>
              <a:buChar char="-"/>
              <a:defRPr sz="1400"/>
            </a:lvl4pPr>
          </a:lstStyle>
          <a:p>
            <a:pPr lvl="0"/>
            <a:r>
              <a:rPr lang="en-US" dirty="0" smtClean="0"/>
              <a:t>Main Idea X</a:t>
            </a:r>
          </a:p>
          <a:p>
            <a:pPr lvl="1"/>
            <a:r>
              <a:rPr lang="en-US" dirty="0" smtClean="0"/>
              <a:t>Second level (text)</a:t>
            </a:r>
          </a:p>
          <a:p>
            <a:pPr lvl="2"/>
            <a:r>
              <a:rPr lang="en-US" dirty="0" smtClean="0"/>
              <a:t>Third Level (bullet)</a:t>
            </a:r>
          </a:p>
          <a:p>
            <a:pPr lvl="3"/>
            <a:r>
              <a:rPr lang="en-US" dirty="0" smtClean="0"/>
              <a:t>Forth Level (bullet)</a:t>
            </a:r>
          </a:p>
          <a:p>
            <a:pPr lvl="2"/>
            <a:endParaRPr lang="en-US" dirty="0" smtClean="0"/>
          </a:p>
        </p:txBody>
      </p:sp>
    </p:spTree>
    <p:extLst>
      <p:ext uri="{BB962C8B-B14F-4D97-AF65-F5344CB8AC3E}">
        <p14:creationId xmlns:p14="http://schemas.microsoft.com/office/powerpoint/2010/main" val="334938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Lesson_Content_1co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5" name="Footer Placeholder 4"/>
          <p:cNvSpPr>
            <a:spLocks noGrp="1"/>
          </p:cNvSpPr>
          <p:nvPr>
            <p:ph type="ftr" sz="quarter" idx="11"/>
          </p:nvPr>
        </p:nvSpPr>
        <p:spPr>
          <a:xfrm>
            <a:off x="381000" y="6629400"/>
            <a:ext cx="5562600" cy="228600"/>
          </a:xfrm>
        </p:spPr>
        <p:txBody>
          <a:bodyPr>
            <a:noAutofit/>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noAutofit/>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304800" y="1447800"/>
            <a:ext cx="5730240" cy="396240"/>
          </a:xfrm>
        </p:spPr>
        <p:txBody>
          <a:bodyPr>
            <a:noAutofit/>
          </a:bodyPr>
          <a:lstStyle>
            <a:lvl1pPr>
              <a:defRPr sz="1700" b="1">
                <a:solidFill>
                  <a:schemeClr val="accent5"/>
                </a:solidFill>
              </a:defRPr>
            </a:lvl1pPr>
          </a:lstStyle>
          <a:p>
            <a:pPr lvl="0"/>
            <a:r>
              <a:rPr lang="en-US" dirty="0" smtClean="0"/>
              <a:t>Segment Title</a:t>
            </a:r>
          </a:p>
        </p:txBody>
      </p:sp>
      <p:sp>
        <p:nvSpPr>
          <p:cNvPr id="13" name="Text Placeholder 12"/>
          <p:cNvSpPr>
            <a:spLocks noGrp="1"/>
          </p:cNvSpPr>
          <p:nvPr>
            <p:ph type="body" sz="quarter" idx="16" hasCustomPrompt="1"/>
          </p:nvPr>
        </p:nvSpPr>
        <p:spPr>
          <a:xfrm>
            <a:off x="685800" y="2700528"/>
            <a:ext cx="8077200" cy="2895600"/>
          </a:xfrm>
        </p:spPr>
        <p:txBody>
          <a:bodyPr>
            <a:noAutofit/>
          </a:bodyPr>
          <a:lstStyle>
            <a:lvl1pPr>
              <a:spcBef>
                <a:spcPts val="1800"/>
              </a:spcBef>
              <a:spcAft>
                <a:spcPts val="0"/>
              </a:spcAft>
              <a:defRPr sz="1600" b="1">
                <a:solidFill>
                  <a:srgbClr val="0076B7"/>
                </a:solidFill>
              </a:defRPr>
            </a:lvl1pPr>
            <a:lvl2pPr marL="548640" indent="-137160">
              <a:spcBef>
                <a:spcPts val="600"/>
              </a:spcBef>
              <a:spcAft>
                <a:spcPts val="0"/>
              </a:spcAft>
              <a:buFont typeface="Arial"/>
              <a:buChar char="•"/>
              <a:defRPr sz="1500" b="0"/>
            </a:lvl2pPr>
            <a:lvl3pPr marL="96012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
        <p:nvSpPr>
          <p:cNvPr id="8" name="Text Placeholder 6"/>
          <p:cNvSpPr>
            <a:spLocks noGrp="1"/>
          </p:cNvSpPr>
          <p:nvPr>
            <p:ph type="body" sz="quarter" idx="15" hasCustomPrompt="1"/>
          </p:nvPr>
        </p:nvSpPr>
        <p:spPr>
          <a:xfrm>
            <a:off x="304800" y="1938528"/>
            <a:ext cx="8534400" cy="762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a:p>
            <a:pPr lvl="1"/>
            <a:r>
              <a:rPr lang="en-US" dirty="0" smtClean="0"/>
              <a:t>Second Level</a:t>
            </a:r>
          </a:p>
        </p:txBody>
      </p:sp>
    </p:spTree>
    <p:extLst>
      <p:ext uri="{BB962C8B-B14F-4D97-AF65-F5344CB8AC3E}">
        <p14:creationId xmlns:p14="http://schemas.microsoft.com/office/powerpoint/2010/main" val="39500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Lesson_Content_2co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5" name="Footer Placeholder 4"/>
          <p:cNvSpPr>
            <a:spLocks noGrp="1"/>
          </p:cNvSpPr>
          <p:nvPr>
            <p:ph type="ftr" sz="quarter" idx="11"/>
          </p:nvPr>
        </p:nvSpPr>
        <p:spPr>
          <a:xfrm>
            <a:off x="381000" y="6629400"/>
            <a:ext cx="5562600" cy="228600"/>
          </a:xfrm>
        </p:spPr>
        <p:txBody>
          <a:bodyPr>
            <a:noAutofit/>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noAutofit/>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304800" y="1447800"/>
            <a:ext cx="5730240" cy="396240"/>
          </a:xfrm>
        </p:spPr>
        <p:txBody>
          <a:bodyPr>
            <a:noAutofit/>
          </a:bodyPr>
          <a:lstStyle>
            <a:lvl1pPr>
              <a:defRPr sz="1700" b="1">
                <a:solidFill>
                  <a:schemeClr val="accent5"/>
                </a:solidFill>
              </a:defRPr>
            </a:lvl1pPr>
          </a:lstStyle>
          <a:p>
            <a:pPr lvl="0"/>
            <a:r>
              <a:rPr lang="en-US" dirty="0" smtClean="0"/>
              <a:t>Segment Title</a:t>
            </a:r>
          </a:p>
        </p:txBody>
      </p:sp>
      <p:sp>
        <p:nvSpPr>
          <p:cNvPr id="8" name="Text Placeholder 6"/>
          <p:cNvSpPr>
            <a:spLocks noGrp="1"/>
          </p:cNvSpPr>
          <p:nvPr>
            <p:ph type="body" sz="quarter" idx="15" hasCustomPrompt="1"/>
          </p:nvPr>
        </p:nvSpPr>
        <p:spPr>
          <a:xfrm>
            <a:off x="304800" y="1938528"/>
            <a:ext cx="8534400" cy="762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a:p>
            <a:pPr lvl="1"/>
            <a:r>
              <a:rPr lang="en-US" dirty="0" smtClean="0"/>
              <a:t>Second Level</a:t>
            </a:r>
          </a:p>
        </p:txBody>
      </p:sp>
      <p:sp>
        <p:nvSpPr>
          <p:cNvPr id="11" name="Text Placeholder 12"/>
          <p:cNvSpPr>
            <a:spLocks noGrp="1"/>
          </p:cNvSpPr>
          <p:nvPr>
            <p:ph type="body" sz="quarter" idx="16" hasCustomPrompt="1"/>
          </p:nvPr>
        </p:nvSpPr>
        <p:spPr>
          <a:xfrm>
            <a:off x="685800" y="2743200"/>
            <a:ext cx="3733800" cy="3395472"/>
          </a:xfrm>
        </p:spPr>
        <p:txBody>
          <a:bodyPr>
            <a:noAutofit/>
          </a:bodyPr>
          <a:lstStyle>
            <a:lvl1pPr>
              <a:spcBef>
                <a:spcPts val="1800"/>
              </a:spcBef>
              <a:spcAft>
                <a:spcPts val="0"/>
              </a:spcAft>
              <a:defRPr sz="1600" b="1">
                <a:solidFill>
                  <a:srgbClr val="0076B7"/>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cxnSp>
        <p:nvCxnSpPr>
          <p:cNvPr id="7" name="Straight Connector 6"/>
          <p:cNvCxnSpPr/>
          <p:nvPr userDrawn="1"/>
        </p:nvCxnSpPr>
        <p:spPr>
          <a:xfrm flipV="1">
            <a:off x="4572000" y="2819400"/>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7" hasCustomPrompt="1"/>
          </p:nvPr>
        </p:nvSpPr>
        <p:spPr>
          <a:xfrm>
            <a:off x="4724400" y="2743200"/>
            <a:ext cx="4114800" cy="3429000"/>
          </a:xfrm>
        </p:spPr>
        <p:txBody>
          <a:bodyPr/>
          <a:lstStyle>
            <a:lvl1pPr>
              <a:defRPr sz="1600" b="1">
                <a:solidFill>
                  <a:srgbClr val="0076B7"/>
                </a:solidFill>
              </a:defRPr>
            </a:lvl1pPr>
            <a:lvl2pPr marL="320040" indent="-137160">
              <a:buFont typeface="Arial"/>
              <a:buChar char="•"/>
              <a:defRPr sz="1400"/>
            </a:lvl2pPr>
            <a:lvl3pPr marL="457200" indent="-137160">
              <a:buFont typeface="Lucida Grande"/>
              <a:buChar char="-"/>
              <a:defRPr sz="1400"/>
            </a:lvl3pPr>
          </a:lstStyle>
          <a:p>
            <a:pPr lvl="0"/>
            <a:r>
              <a:rPr lang="en-US" dirty="0" smtClean="0"/>
              <a:t>Head</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23405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Lesson_Content_3co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5" name="Footer Placeholder 4"/>
          <p:cNvSpPr>
            <a:spLocks noGrp="1"/>
          </p:cNvSpPr>
          <p:nvPr>
            <p:ph type="ftr" sz="quarter" idx="11"/>
          </p:nvPr>
        </p:nvSpPr>
        <p:spPr>
          <a:xfrm>
            <a:off x="381000" y="6629400"/>
            <a:ext cx="5562600" cy="228600"/>
          </a:xfrm>
        </p:spPr>
        <p:txBody>
          <a:bodyPr>
            <a:noAutofit/>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noAutofit/>
          </a:bodyPr>
          <a:lstStyle/>
          <a:p>
            <a:fld id="{E69D5280-DBD0-2343-946D-B32C2D72E926}" type="slidenum">
              <a:rPr lang="en-US" smtClean="0"/>
              <a:t>‹#›</a:t>
            </a:fld>
            <a:endParaRPr lang="en-US" dirty="0"/>
          </a:p>
        </p:txBody>
      </p:sp>
      <p:sp>
        <p:nvSpPr>
          <p:cNvPr id="10" name="Text Placeholder 9"/>
          <p:cNvSpPr>
            <a:spLocks noGrp="1"/>
          </p:cNvSpPr>
          <p:nvPr>
            <p:ph type="body" sz="quarter" idx="13" hasCustomPrompt="1"/>
          </p:nvPr>
        </p:nvSpPr>
        <p:spPr>
          <a:xfrm>
            <a:off x="304800" y="1447800"/>
            <a:ext cx="5730240" cy="396240"/>
          </a:xfrm>
        </p:spPr>
        <p:txBody>
          <a:bodyPr>
            <a:noAutofit/>
          </a:bodyPr>
          <a:lstStyle>
            <a:lvl1pPr>
              <a:defRPr sz="1700" b="1">
                <a:solidFill>
                  <a:schemeClr val="accent5"/>
                </a:solidFill>
              </a:defRPr>
            </a:lvl1pPr>
          </a:lstStyle>
          <a:p>
            <a:pPr lvl="0"/>
            <a:r>
              <a:rPr lang="en-US" dirty="0" smtClean="0"/>
              <a:t>Segment Title</a:t>
            </a:r>
          </a:p>
        </p:txBody>
      </p:sp>
      <p:sp>
        <p:nvSpPr>
          <p:cNvPr id="8" name="Text Placeholder 6"/>
          <p:cNvSpPr>
            <a:spLocks noGrp="1"/>
          </p:cNvSpPr>
          <p:nvPr>
            <p:ph type="body" sz="quarter" idx="15" hasCustomPrompt="1"/>
          </p:nvPr>
        </p:nvSpPr>
        <p:spPr>
          <a:xfrm>
            <a:off x="304800" y="1938528"/>
            <a:ext cx="8534400" cy="762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a:p>
            <a:pPr lvl="1"/>
            <a:r>
              <a:rPr lang="en-US" dirty="0" smtClean="0"/>
              <a:t>Second Level</a:t>
            </a:r>
          </a:p>
        </p:txBody>
      </p:sp>
      <p:cxnSp>
        <p:nvCxnSpPr>
          <p:cNvPr id="7" name="Straight Connector 6"/>
          <p:cNvCxnSpPr/>
          <p:nvPr userDrawn="1"/>
        </p:nvCxnSpPr>
        <p:spPr>
          <a:xfrm flipV="1">
            <a:off x="3352800" y="2819400"/>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6172200" y="2819400"/>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sp>
        <p:nvSpPr>
          <p:cNvPr id="14" name="Text Placeholder 12"/>
          <p:cNvSpPr>
            <a:spLocks noGrp="1"/>
          </p:cNvSpPr>
          <p:nvPr>
            <p:ph type="body" sz="quarter" idx="16" hasCustomPrompt="1"/>
          </p:nvPr>
        </p:nvSpPr>
        <p:spPr>
          <a:xfrm>
            <a:off x="685800" y="2697480"/>
            <a:ext cx="2514600" cy="3395472"/>
          </a:xfrm>
        </p:spPr>
        <p:txBody>
          <a:bodyPr>
            <a:noAutofit/>
          </a:bodyPr>
          <a:lstStyle>
            <a:lvl1pPr>
              <a:spcBef>
                <a:spcPts val="1800"/>
              </a:spcBef>
              <a:spcAft>
                <a:spcPts val="0"/>
              </a:spcAft>
              <a:defRPr sz="1500" b="1">
                <a:solidFill>
                  <a:srgbClr val="0076B7"/>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
        <p:nvSpPr>
          <p:cNvPr id="16" name="Text Placeholder 12"/>
          <p:cNvSpPr>
            <a:spLocks noGrp="1"/>
          </p:cNvSpPr>
          <p:nvPr>
            <p:ph type="body" sz="quarter" idx="19" hasCustomPrompt="1"/>
          </p:nvPr>
        </p:nvSpPr>
        <p:spPr>
          <a:xfrm>
            <a:off x="3505200" y="2697480"/>
            <a:ext cx="2514600" cy="3395472"/>
          </a:xfrm>
        </p:spPr>
        <p:txBody>
          <a:bodyPr>
            <a:noAutofit/>
          </a:bodyPr>
          <a:lstStyle>
            <a:lvl1pPr>
              <a:spcBef>
                <a:spcPts val="1800"/>
              </a:spcBef>
              <a:spcAft>
                <a:spcPts val="0"/>
              </a:spcAft>
              <a:defRPr sz="1500" b="1">
                <a:solidFill>
                  <a:srgbClr val="0076B7"/>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
        <p:nvSpPr>
          <p:cNvPr id="17" name="Text Placeholder 12"/>
          <p:cNvSpPr>
            <a:spLocks noGrp="1"/>
          </p:cNvSpPr>
          <p:nvPr>
            <p:ph type="body" sz="quarter" idx="17" hasCustomPrompt="1"/>
          </p:nvPr>
        </p:nvSpPr>
        <p:spPr>
          <a:xfrm>
            <a:off x="6324600" y="2697480"/>
            <a:ext cx="2514600" cy="3395472"/>
          </a:xfrm>
        </p:spPr>
        <p:txBody>
          <a:bodyPr>
            <a:noAutofit/>
          </a:bodyPr>
          <a:lstStyle>
            <a:lvl1pPr>
              <a:spcBef>
                <a:spcPts val="1800"/>
              </a:spcBef>
              <a:spcAft>
                <a:spcPts val="0"/>
              </a:spcAft>
              <a:defRPr sz="1500" b="1">
                <a:solidFill>
                  <a:srgbClr val="0076B7"/>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Tree>
    <p:extLst>
      <p:ext uri="{BB962C8B-B14F-4D97-AF65-F5344CB8AC3E}">
        <p14:creationId xmlns:p14="http://schemas.microsoft.com/office/powerpoint/2010/main" val="56365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Lesson_continued_1 co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1752" y="914401"/>
            <a:ext cx="3203448" cy="304799"/>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5" name="Footer Placeholder 4"/>
          <p:cNvSpPr>
            <a:spLocks noGrp="1"/>
          </p:cNvSpPr>
          <p:nvPr>
            <p:ph type="ftr" sz="quarter" idx="11"/>
          </p:nvPr>
        </p:nvSpPr>
        <p:spPr>
          <a:xfrm>
            <a:off x="381000" y="6629400"/>
            <a:ext cx="5562600" cy="228600"/>
          </a:xfrm>
        </p:spPr>
        <p:txBody>
          <a:bodyPr>
            <a:noAutofit/>
          </a:body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12"/>
          </p:nvPr>
        </p:nvSpPr>
        <p:spPr/>
        <p:txBody>
          <a:bodyPr>
            <a:noAutofit/>
          </a:bodyPr>
          <a:lstStyle/>
          <a:p>
            <a:fld id="{E69D5280-DBD0-2343-946D-B32C2D72E926}" type="slidenum">
              <a:rPr lang="en-US" smtClean="0"/>
              <a:t>‹#›</a:t>
            </a:fld>
            <a:endParaRPr lang="en-US" dirty="0"/>
          </a:p>
        </p:txBody>
      </p:sp>
      <p:sp>
        <p:nvSpPr>
          <p:cNvPr id="7" name="Text Placeholder 12"/>
          <p:cNvSpPr>
            <a:spLocks noGrp="1"/>
          </p:cNvSpPr>
          <p:nvPr>
            <p:ph type="body" sz="quarter" idx="16" hasCustomPrompt="1"/>
          </p:nvPr>
        </p:nvSpPr>
        <p:spPr>
          <a:xfrm>
            <a:off x="685800" y="1905000"/>
            <a:ext cx="8077200" cy="2895600"/>
          </a:xfrm>
        </p:spPr>
        <p:txBody>
          <a:bodyPr>
            <a:noAutofit/>
          </a:bodyPr>
          <a:lstStyle>
            <a:lvl1pPr>
              <a:spcBef>
                <a:spcPts val="1800"/>
              </a:spcBef>
              <a:spcAft>
                <a:spcPts val="0"/>
              </a:spcAft>
              <a:defRPr sz="1600" b="1">
                <a:solidFill>
                  <a:srgbClr val="0076B7"/>
                </a:solidFill>
              </a:defRPr>
            </a:lvl1pPr>
            <a:lvl2pPr marL="548640" indent="-137160">
              <a:spcBef>
                <a:spcPts val="600"/>
              </a:spcBef>
              <a:spcAft>
                <a:spcPts val="0"/>
              </a:spcAft>
              <a:buFont typeface="Arial"/>
              <a:buChar char="•"/>
              <a:defRPr sz="1500" b="0"/>
            </a:lvl2pPr>
            <a:lvl3pPr marL="96012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sp>
        <p:nvSpPr>
          <p:cNvPr id="8" name="Text Placeholder 6"/>
          <p:cNvSpPr>
            <a:spLocks noGrp="1"/>
          </p:cNvSpPr>
          <p:nvPr>
            <p:ph type="body" sz="quarter" idx="15" hasCustomPrompt="1"/>
          </p:nvPr>
        </p:nvSpPr>
        <p:spPr>
          <a:xfrm>
            <a:off x="304800" y="1524000"/>
            <a:ext cx="1219200" cy="381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p:txBody>
      </p:sp>
    </p:spTree>
    <p:extLst>
      <p:ext uri="{BB962C8B-B14F-4D97-AF65-F5344CB8AC3E}">
        <p14:creationId xmlns:p14="http://schemas.microsoft.com/office/powerpoint/2010/main" val="87431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Lesson_continued_2 col">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noAutofit/>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1"/>
          </p:nvPr>
        </p:nvSpPr>
        <p:spPr/>
        <p:txBody>
          <a:bodyPr>
            <a:noAutofit/>
          </a:bodyPr>
          <a:lstStyle/>
          <a:p>
            <a:fld id="{E731A146-59F7-204C-A7D6-E01EC24D14D0}" type="slidenum">
              <a:rPr lang="en-US" smtClean="0"/>
              <a:pPr/>
              <a:t>‹#›</a:t>
            </a:fld>
            <a:endParaRPr lang="en-US" dirty="0"/>
          </a:p>
        </p:txBody>
      </p:sp>
      <p:sp>
        <p:nvSpPr>
          <p:cNvPr id="5"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6" name="Text Placeholder 12"/>
          <p:cNvSpPr>
            <a:spLocks noGrp="1"/>
          </p:cNvSpPr>
          <p:nvPr>
            <p:ph type="body" sz="quarter" idx="16" hasCustomPrompt="1"/>
          </p:nvPr>
        </p:nvSpPr>
        <p:spPr>
          <a:xfrm>
            <a:off x="685800" y="2362200"/>
            <a:ext cx="3733800" cy="3395472"/>
          </a:xfrm>
        </p:spPr>
        <p:txBody>
          <a:bodyPr>
            <a:noAutofit/>
          </a:bodyPr>
          <a:lstStyle>
            <a:lvl1pPr>
              <a:spcBef>
                <a:spcPts val="1800"/>
              </a:spcBef>
              <a:spcAft>
                <a:spcPts val="0"/>
              </a:spcAft>
              <a:defRPr sz="1500" b="1">
                <a:solidFill>
                  <a:schemeClr val="tx1"/>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p:txBody>
      </p:sp>
      <p:sp>
        <p:nvSpPr>
          <p:cNvPr id="7" name="Text Placeholder 12"/>
          <p:cNvSpPr>
            <a:spLocks noGrp="1"/>
          </p:cNvSpPr>
          <p:nvPr>
            <p:ph type="body" sz="quarter" idx="17" hasCustomPrompt="1"/>
          </p:nvPr>
        </p:nvSpPr>
        <p:spPr>
          <a:xfrm>
            <a:off x="4724400" y="2362200"/>
            <a:ext cx="3733800" cy="3395472"/>
          </a:xfrm>
        </p:spPr>
        <p:txBody>
          <a:bodyPr>
            <a:noAutofit/>
          </a:bodyPr>
          <a:lstStyle>
            <a:lvl1pPr>
              <a:spcBef>
                <a:spcPts val="1800"/>
              </a:spcBef>
              <a:spcAft>
                <a:spcPts val="0"/>
              </a:spcAft>
              <a:defRPr sz="1500" b="1">
                <a:solidFill>
                  <a:srgbClr val="000000"/>
                </a:solidFill>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cxnSp>
        <p:nvCxnSpPr>
          <p:cNvPr id="8" name="Straight Connector 7"/>
          <p:cNvCxnSpPr/>
          <p:nvPr userDrawn="1"/>
        </p:nvCxnSpPr>
        <p:spPr>
          <a:xfrm flipV="1">
            <a:off x="4572000" y="2481072"/>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sp>
        <p:nvSpPr>
          <p:cNvPr id="9" name="Text Placeholder 12"/>
          <p:cNvSpPr>
            <a:spLocks noGrp="1"/>
          </p:cNvSpPr>
          <p:nvPr>
            <p:ph type="body" sz="quarter" idx="18" hasCustomPrompt="1"/>
          </p:nvPr>
        </p:nvSpPr>
        <p:spPr>
          <a:xfrm>
            <a:off x="685800" y="1905000"/>
            <a:ext cx="8077200" cy="457200"/>
          </a:xfrm>
        </p:spPr>
        <p:txBody>
          <a:bodyPr>
            <a:noAutofit/>
          </a:bodyPr>
          <a:lstStyle>
            <a:lvl1pPr>
              <a:spcBef>
                <a:spcPts val="1800"/>
              </a:spcBef>
              <a:spcAft>
                <a:spcPts val="0"/>
              </a:spcAft>
              <a:defRPr sz="1600" b="1">
                <a:solidFill>
                  <a:srgbClr val="0076B7"/>
                </a:solidFill>
              </a:defRPr>
            </a:lvl1pPr>
            <a:lvl2pPr marL="548640" indent="-137160">
              <a:spcBef>
                <a:spcPts val="600"/>
              </a:spcBef>
              <a:spcAft>
                <a:spcPts val="0"/>
              </a:spcAft>
              <a:buFont typeface="Arial"/>
              <a:buChar char="•"/>
              <a:defRPr sz="1500" b="0"/>
            </a:lvl2pPr>
            <a:lvl3pPr marL="822960" indent="0">
              <a:buFont typeface="Lucida Grande"/>
              <a:buNone/>
              <a:defRPr sz="1400" baseline="0"/>
            </a:lvl3pPr>
            <a:lvl4pPr marL="1152144" indent="-192024">
              <a:buFont typeface="Lucida Grande"/>
              <a:buChar char="-"/>
              <a:defRPr sz="1400"/>
            </a:lvl4pPr>
          </a:lstStyle>
          <a:p>
            <a:pPr lvl="0"/>
            <a:r>
              <a:rPr lang="en-US" dirty="0" smtClean="0"/>
              <a:t>Head</a:t>
            </a:r>
          </a:p>
          <a:p>
            <a:pPr lvl="2"/>
            <a:endParaRPr lang="en-US" dirty="0" smtClean="0"/>
          </a:p>
        </p:txBody>
      </p:sp>
      <p:sp>
        <p:nvSpPr>
          <p:cNvPr id="10" name="Text Placeholder 6"/>
          <p:cNvSpPr>
            <a:spLocks noGrp="1"/>
          </p:cNvSpPr>
          <p:nvPr>
            <p:ph type="body" sz="quarter" idx="15" hasCustomPrompt="1"/>
          </p:nvPr>
        </p:nvSpPr>
        <p:spPr>
          <a:xfrm>
            <a:off x="304800" y="1524000"/>
            <a:ext cx="1219200" cy="381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p:txBody>
      </p:sp>
    </p:spTree>
    <p:extLst>
      <p:ext uri="{BB962C8B-B14F-4D97-AF65-F5344CB8AC3E}">
        <p14:creationId xmlns:p14="http://schemas.microsoft.com/office/powerpoint/2010/main" val="44747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Lesson_continued_2 col">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noAutofit/>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1"/>
          </p:nvPr>
        </p:nvSpPr>
        <p:spPr/>
        <p:txBody>
          <a:bodyPr>
            <a:noAutofit/>
          </a:bodyPr>
          <a:lstStyle/>
          <a:p>
            <a:fld id="{E731A146-59F7-204C-A7D6-E01EC24D14D0}" type="slidenum">
              <a:rPr lang="en-US" smtClean="0"/>
              <a:pPr/>
              <a:t>‹#›</a:t>
            </a:fld>
            <a:endParaRPr lang="en-US" dirty="0"/>
          </a:p>
        </p:txBody>
      </p:sp>
      <p:sp>
        <p:nvSpPr>
          <p:cNvPr id="5" name="Title 1"/>
          <p:cNvSpPr>
            <a:spLocks noGrp="1"/>
          </p:cNvSpPr>
          <p:nvPr>
            <p:ph type="ctrTitle" hasCustomPrompt="1"/>
          </p:nvPr>
        </p:nvSpPr>
        <p:spPr>
          <a:xfrm>
            <a:off x="301752" y="914401"/>
            <a:ext cx="2365248" cy="304800"/>
          </a:xfrm>
          <a:prstGeom prst="rect">
            <a:avLst/>
          </a:prstGeom>
        </p:spPr>
        <p:txBody>
          <a:bodyPr>
            <a:noAutofit/>
          </a:bodyPr>
          <a:lstStyle>
            <a:lvl1pPr>
              <a:defRPr sz="1400" b="0">
                <a:solidFill>
                  <a:schemeClr val="accent4"/>
                </a:solidFill>
              </a:defRPr>
            </a:lvl1pPr>
          </a:lstStyle>
          <a:p>
            <a:r>
              <a:rPr lang="en-US" dirty="0" smtClean="0"/>
              <a:t>Module X Lesson X</a:t>
            </a:r>
            <a:endParaRPr lang="en-US" dirty="0"/>
          </a:p>
        </p:txBody>
      </p:sp>
      <p:sp>
        <p:nvSpPr>
          <p:cNvPr id="6" name="Text Placeholder 12"/>
          <p:cNvSpPr>
            <a:spLocks noGrp="1"/>
          </p:cNvSpPr>
          <p:nvPr>
            <p:ph type="body" sz="quarter" idx="16" hasCustomPrompt="1"/>
          </p:nvPr>
        </p:nvSpPr>
        <p:spPr>
          <a:xfrm>
            <a:off x="685800" y="1905000"/>
            <a:ext cx="3733800" cy="3395472"/>
          </a:xfrm>
        </p:spPr>
        <p:txBody>
          <a:bodyPr>
            <a:noAutofit/>
          </a:bodyPr>
          <a:lstStyle>
            <a:lvl1pPr>
              <a:spcBef>
                <a:spcPts val="1800"/>
              </a:spcBef>
              <a:spcAft>
                <a:spcPts val="0"/>
              </a:spcAft>
              <a:defRPr lang="en-US" sz="1600" b="1" kern="1200" dirty="0" smtClean="0">
                <a:solidFill>
                  <a:srgbClr val="0076B7"/>
                </a:solidFill>
                <a:latin typeface="+mn-lt"/>
                <a:ea typeface="+mn-ea"/>
                <a:cs typeface="+mn-cs"/>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p:txBody>
      </p:sp>
      <p:sp>
        <p:nvSpPr>
          <p:cNvPr id="7" name="Text Placeholder 12"/>
          <p:cNvSpPr>
            <a:spLocks noGrp="1"/>
          </p:cNvSpPr>
          <p:nvPr>
            <p:ph type="body" sz="quarter" idx="17" hasCustomPrompt="1"/>
          </p:nvPr>
        </p:nvSpPr>
        <p:spPr>
          <a:xfrm>
            <a:off x="4724400" y="1905000"/>
            <a:ext cx="3733800" cy="3395472"/>
          </a:xfrm>
        </p:spPr>
        <p:txBody>
          <a:bodyPr>
            <a:noAutofit/>
          </a:bodyPr>
          <a:lstStyle>
            <a:lvl1pPr>
              <a:spcBef>
                <a:spcPts val="1800"/>
              </a:spcBef>
              <a:spcAft>
                <a:spcPts val="0"/>
              </a:spcAft>
              <a:defRPr lang="en-US" sz="1600" b="1" kern="1200" dirty="0" smtClean="0">
                <a:solidFill>
                  <a:srgbClr val="0076B7"/>
                </a:solidFill>
                <a:latin typeface="+mn-lt"/>
                <a:ea typeface="+mn-ea"/>
                <a:cs typeface="+mn-cs"/>
              </a:defRPr>
            </a:lvl1pPr>
            <a:lvl2pPr marL="320040" indent="-137160">
              <a:spcBef>
                <a:spcPts val="600"/>
              </a:spcBef>
              <a:spcAft>
                <a:spcPts val="0"/>
              </a:spcAft>
              <a:buFont typeface="Arial"/>
              <a:buChar char="•"/>
              <a:defRPr sz="1400" b="0"/>
            </a:lvl2pPr>
            <a:lvl3pPr marL="457200" indent="-137160">
              <a:buFont typeface="Lucida Grande"/>
              <a:buChar char="-"/>
              <a:defRPr sz="1400" baseline="0"/>
            </a:lvl3pPr>
            <a:lvl4pPr marL="1152144" indent="-192024">
              <a:buFont typeface="Lucida Grande"/>
              <a:buChar char="-"/>
              <a:defRPr sz="1400"/>
            </a:lvl4pPr>
          </a:lstStyle>
          <a:p>
            <a:pPr lvl="0"/>
            <a:r>
              <a:rPr lang="en-US" dirty="0" smtClean="0"/>
              <a:t>Head</a:t>
            </a:r>
          </a:p>
          <a:p>
            <a:pPr lvl="1"/>
            <a:r>
              <a:rPr lang="en-US" dirty="0" smtClean="0"/>
              <a:t>Second level</a:t>
            </a:r>
          </a:p>
          <a:p>
            <a:pPr lvl="2"/>
            <a:r>
              <a:rPr lang="en-US" dirty="0" smtClean="0"/>
              <a:t>Third Level</a:t>
            </a:r>
          </a:p>
          <a:p>
            <a:pPr lvl="2"/>
            <a:endParaRPr lang="en-US" dirty="0" smtClean="0"/>
          </a:p>
        </p:txBody>
      </p:sp>
      <p:cxnSp>
        <p:nvCxnSpPr>
          <p:cNvPr id="8" name="Straight Connector 7"/>
          <p:cNvCxnSpPr/>
          <p:nvPr userDrawn="1"/>
        </p:nvCxnSpPr>
        <p:spPr>
          <a:xfrm flipV="1">
            <a:off x="4572000" y="2023872"/>
            <a:ext cx="0" cy="2743200"/>
          </a:xfrm>
          <a:prstGeom prst="line">
            <a:avLst/>
          </a:prstGeom>
          <a:ln w="19050" cmpd="sng">
            <a:gradFill flip="none" rotWithShape="1">
              <a:gsLst>
                <a:gs pos="1000">
                  <a:schemeClr val="accent1"/>
                </a:gs>
                <a:gs pos="100000">
                  <a:srgbClr val="FFFFFF"/>
                </a:gs>
              </a:gsLst>
              <a:lin ang="16200000" scaled="0"/>
              <a:tileRect/>
            </a:gradFill>
          </a:ln>
          <a:effectLst/>
        </p:spPr>
        <p:style>
          <a:lnRef idx="2">
            <a:schemeClr val="accent1"/>
          </a:lnRef>
          <a:fillRef idx="0">
            <a:schemeClr val="accent1"/>
          </a:fillRef>
          <a:effectRef idx="1">
            <a:schemeClr val="accent1"/>
          </a:effectRef>
          <a:fontRef idx="minor">
            <a:schemeClr val="tx1"/>
          </a:fontRef>
        </p:style>
      </p:cxnSp>
      <p:sp>
        <p:nvSpPr>
          <p:cNvPr id="10" name="Text Placeholder 6"/>
          <p:cNvSpPr>
            <a:spLocks noGrp="1"/>
          </p:cNvSpPr>
          <p:nvPr>
            <p:ph type="body" sz="quarter" idx="15" hasCustomPrompt="1"/>
          </p:nvPr>
        </p:nvSpPr>
        <p:spPr>
          <a:xfrm>
            <a:off x="304800" y="1524000"/>
            <a:ext cx="1219200" cy="381000"/>
          </a:xfrm>
        </p:spPr>
        <p:txBody>
          <a:bodyPr>
            <a:noAutofit/>
          </a:bodyPr>
          <a:lstStyle>
            <a:lvl1pPr>
              <a:spcBef>
                <a:spcPts val="2400"/>
              </a:spcBef>
              <a:defRPr sz="1600" b="1" baseline="0"/>
            </a:lvl1pPr>
            <a:lvl2pPr marL="420624" indent="0">
              <a:buFont typeface="Arial"/>
              <a:buNone/>
              <a:defRPr sz="1500"/>
            </a:lvl2pPr>
            <a:lvl3pPr marL="548640" indent="-137160">
              <a:defRPr sz="1500" baseline="0"/>
            </a:lvl3pPr>
          </a:lstStyle>
          <a:p>
            <a:pPr lvl="0"/>
            <a:r>
              <a:rPr lang="en-US" dirty="0" smtClean="0"/>
              <a:t>Main Idea X</a:t>
            </a:r>
          </a:p>
        </p:txBody>
      </p:sp>
    </p:spTree>
    <p:extLst>
      <p:ext uri="{BB962C8B-B14F-4D97-AF65-F5344CB8AC3E}">
        <p14:creationId xmlns:p14="http://schemas.microsoft.com/office/powerpoint/2010/main" val="208967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56700" cy="609600"/>
          </a:xfrm>
          <a:prstGeom prst="rect">
            <a:avLst/>
          </a:prstGeom>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 name="Subtitle 2"/>
          <p:cNvSpPr txBox="1">
            <a:spLocks/>
          </p:cNvSpPr>
          <p:nvPr/>
        </p:nvSpPr>
        <p:spPr>
          <a:xfrm>
            <a:off x="228600" y="152400"/>
            <a:ext cx="7137977" cy="381000"/>
          </a:xfrm>
          <a:prstGeom prst="rect">
            <a:avLst/>
          </a:prstGeom>
          <a:noFill/>
        </p:spPr>
        <p:txBody>
          <a:bodyPr vert="horz" lIns="91440" tIns="45720" rIns="91440" bIns="45720" rtlCol="0">
            <a:normAutofit fontScale="77500" lnSpcReduction="2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buFont typeface="Arial" pitchFamily="34" charset="0"/>
              <a:buNone/>
              <a:defRPr/>
            </a:pPr>
            <a:r>
              <a:rPr lang="en-US" sz="2800" b="0" i="1" dirty="0" smtClean="0">
                <a:solidFill>
                  <a:schemeClr val="bg1"/>
                </a:solidFill>
                <a:ea typeface="Verdana" pitchFamily="34" charset="0"/>
                <a:cs typeface="Verdana" pitchFamily="34" charset="0"/>
              </a:rPr>
              <a:t>World Civilizations</a:t>
            </a:r>
          </a:p>
        </p:txBody>
      </p:sp>
      <p:grpSp>
        <p:nvGrpSpPr>
          <p:cNvPr id="9" name="Group 8"/>
          <p:cNvGrpSpPr/>
          <p:nvPr/>
        </p:nvGrpSpPr>
        <p:grpSpPr>
          <a:xfrm>
            <a:off x="0" y="685801"/>
            <a:ext cx="9144000" cy="6172199"/>
            <a:chOff x="-5772" y="685799"/>
            <a:chExt cx="9144000" cy="6172199"/>
          </a:xfrm>
        </p:grpSpPr>
        <p:sp>
          <p:nvSpPr>
            <p:cNvPr id="10" name="Rectangle 9"/>
            <p:cNvSpPr/>
            <p:nvPr userDrawn="1"/>
          </p:nvSpPr>
          <p:spPr>
            <a:xfrm>
              <a:off x="440516" y="685799"/>
              <a:ext cx="8241260" cy="258828"/>
            </a:xfrm>
            <a:prstGeom prst="rect">
              <a:avLst/>
            </a:prstGeom>
            <a:solidFill>
              <a:schemeClr val="bg1"/>
            </a:solidFill>
            <a:ln>
              <a:noFill/>
            </a:ln>
          </p:spPr>
          <p:style>
            <a:lnRef idx="2">
              <a:schemeClr val="accent1">
                <a:shade val="50000"/>
              </a:schemeClr>
            </a:lnRef>
            <a:fillRef idx="1002">
              <a:schemeClr val="dk2"/>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11" name="Rectangle 10"/>
            <p:cNvSpPr/>
            <p:nvPr userDrawn="1"/>
          </p:nvSpPr>
          <p:spPr>
            <a:xfrm>
              <a:off x="-5772" y="6629398"/>
              <a:ext cx="9144000" cy="228600"/>
            </a:xfrm>
            <a:prstGeom prst="rect">
              <a:avLst/>
            </a:prstGeom>
            <a:solidFill>
              <a:schemeClr val="bg2"/>
            </a:solidFill>
            <a:ln>
              <a:noFill/>
            </a:ln>
          </p:spPr>
          <p:style>
            <a:lnRef idx="2">
              <a:schemeClr val="accent1">
                <a:shade val="50000"/>
              </a:schemeClr>
            </a:lnRef>
            <a:fillRef idx="1002">
              <a:schemeClr val="dk2"/>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grpSp>
      <p:sp>
        <p:nvSpPr>
          <p:cNvPr id="13" name="5-Point Star 12"/>
          <p:cNvSpPr/>
          <p:nvPr/>
        </p:nvSpPr>
        <p:spPr>
          <a:xfrm rot="20565879">
            <a:off x="4411657" y="6192204"/>
            <a:ext cx="320686" cy="320686"/>
          </a:xfrm>
          <a:prstGeom prst="star5">
            <a:avLst/>
          </a:prstGeom>
          <a:solidFill>
            <a:srgbClr val="FEDE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lumMod val="40000"/>
                  <a:lumOff val="60000"/>
                </a:schemeClr>
              </a:solidFill>
            </a:endParaRPr>
          </a:p>
        </p:txBody>
      </p:sp>
      <p:cxnSp>
        <p:nvCxnSpPr>
          <p:cNvPr id="14" name="Straight Connector 13"/>
          <p:cNvCxnSpPr/>
          <p:nvPr/>
        </p:nvCxnSpPr>
        <p:spPr>
          <a:xfrm>
            <a:off x="4724400" y="6400799"/>
            <a:ext cx="1600200" cy="0"/>
          </a:xfrm>
          <a:prstGeom prst="line">
            <a:avLst/>
          </a:prstGeom>
          <a:ln w="19050" cmpd="sng">
            <a:gradFill flip="none" rotWithShape="1">
              <a:gsLst>
                <a:gs pos="65000">
                  <a:srgbClr val="0076B7"/>
                </a:gs>
                <a:gs pos="3000">
                  <a:prstClr val="white"/>
                </a:gs>
              </a:gsLst>
              <a:lin ang="0" scaled="1"/>
              <a:tileRect/>
            </a:gradFill>
            <a:roun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743200" y="6400799"/>
            <a:ext cx="1600200" cy="0"/>
          </a:xfrm>
          <a:prstGeom prst="line">
            <a:avLst/>
          </a:prstGeom>
          <a:ln w="19050" cmpd="sng">
            <a:gradFill flip="none" rotWithShape="1">
              <a:gsLst>
                <a:gs pos="65000">
                  <a:srgbClr val="0076B7"/>
                </a:gs>
                <a:gs pos="3000">
                  <a:prstClr val="white"/>
                </a:gs>
              </a:gsLst>
              <a:lin ang="10800000" scaled="0"/>
              <a:tileRect/>
            </a:gradFill>
            <a:roun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81000" y="6629400"/>
            <a:ext cx="5562600" cy="228600"/>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IN" dirty="0"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6" name="Slide Number Placeholder 5"/>
          <p:cNvSpPr>
            <a:spLocks noGrp="1"/>
          </p:cNvSpPr>
          <p:nvPr>
            <p:ph type="sldNum" sz="quarter" idx="4"/>
          </p:nvPr>
        </p:nvSpPr>
        <p:spPr>
          <a:xfrm>
            <a:off x="3505200" y="6248400"/>
            <a:ext cx="2133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fld id="{E731A146-59F7-204C-A7D6-E01EC24D14D0}" type="slidenum">
              <a:rPr lang="en-US" smtClean="0"/>
              <a:pPr/>
              <a:t>‹#›</a:t>
            </a:fld>
            <a:endParaRPr lang="en-US" dirty="0"/>
          </a:p>
        </p:txBody>
      </p:sp>
    </p:spTree>
    <p:extLst>
      <p:ext uri="{BB962C8B-B14F-4D97-AF65-F5344CB8AC3E}">
        <p14:creationId xmlns:p14="http://schemas.microsoft.com/office/powerpoint/2010/main" val="161072913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0" r:id="rId3"/>
    <p:sldLayoutId id="2147483678" r:id="rId4"/>
    <p:sldLayoutId id="2147483681" r:id="rId5"/>
    <p:sldLayoutId id="2147483682" r:id="rId6"/>
    <p:sldLayoutId id="2147483679" r:id="rId7"/>
    <p:sldLayoutId id="2147483683" r:id="rId8"/>
    <p:sldLayoutId id="2147483685" r:id="rId9"/>
    <p:sldLayoutId id="2147483684" r:id="rId10"/>
    <p:sldLayoutId id="2147483669" r:id="rId11"/>
  </p:sldLayoutIdLst>
  <p:hf hdr="0" dt="0"/>
  <p:txStyles>
    <p:titleStyle>
      <a:lvl1pPr algn="l" defTabSz="457200" rtl="0" eaLnBrk="1" latinLnBrk="0" hangingPunct="1">
        <a:spcBef>
          <a:spcPct val="0"/>
        </a:spcBef>
        <a:buNone/>
        <a:defRPr sz="20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Ancient China</a:t>
            </a:r>
            <a:endParaRPr lang="en-US" dirty="0"/>
          </a:p>
        </p:txBody>
      </p:sp>
      <p:sp>
        <p:nvSpPr>
          <p:cNvPr id="4" name="Footer Placeholder 3"/>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5" name="Slide Number Placeholder 4"/>
          <p:cNvSpPr>
            <a:spLocks noGrp="1"/>
          </p:cNvSpPr>
          <p:nvPr>
            <p:ph type="sldNum" sz="quarter" idx="12"/>
          </p:nvPr>
        </p:nvSpPr>
        <p:spPr/>
        <p:txBody>
          <a:bodyPr/>
          <a:lstStyle/>
          <a:p>
            <a:fld id="{E69D5280-DBD0-2343-946D-B32C2D72E926}" type="slidenum">
              <a:rPr lang="en-US" smtClean="0"/>
              <a:t>1</a:t>
            </a:fld>
            <a:endParaRPr lang="en-US" dirty="0"/>
          </a:p>
        </p:txBody>
      </p:sp>
      <p:sp>
        <p:nvSpPr>
          <p:cNvPr id="6" name="Text Placeholder 5"/>
          <p:cNvSpPr>
            <a:spLocks noGrp="1"/>
          </p:cNvSpPr>
          <p:nvPr>
            <p:ph type="body" sz="quarter" idx="13"/>
          </p:nvPr>
        </p:nvSpPr>
        <p:spPr/>
        <p:txBody>
          <a:bodyPr/>
          <a:lstStyle/>
          <a:p>
            <a:r>
              <a:rPr lang="en-US" dirty="0" smtClean="0"/>
              <a:t>Geography and Early China</a:t>
            </a:r>
            <a:endParaRPr lang="en-US" dirty="0"/>
          </a:p>
        </p:txBody>
      </p:sp>
      <p:sp>
        <p:nvSpPr>
          <p:cNvPr id="7" name="Text Placeholder 6"/>
          <p:cNvSpPr>
            <a:spLocks noGrp="1"/>
          </p:cNvSpPr>
          <p:nvPr>
            <p:ph type="body" sz="quarter" idx="14"/>
          </p:nvPr>
        </p:nvSpPr>
        <p:spPr/>
        <p:txBody>
          <a:bodyPr/>
          <a:lstStyle/>
          <a:p>
            <a:r>
              <a:rPr lang="en-US" dirty="0" smtClean="0"/>
              <a:t>LESSON 1</a:t>
            </a:r>
            <a:endParaRPr lang="en-US" dirty="0"/>
          </a:p>
        </p:txBody>
      </p:sp>
      <p:sp>
        <p:nvSpPr>
          <p:cNvPr id="8" name="Text Placeholder 7"/>
          <p:cNvSpPr>
            <a:spLocks noGrp="1"/>
          </p:cNvSpPr>
          <p:nvPr>
            <p:ph type="body" sz="quarter" idx="15"/>
          </p:nvPr>
        </p:nvSpPr>
        <p:spPr/>
        <p:txBody>
          <a:bodyPr/>
          <a:lstStyle/>
          <a:p>
            <a:r>
              <a:rPr lang="en-US" dirty="0" smtClean="0"/>
              <a:t>LESSON 2</a:t>
            </a:r>
            <a:endParaRPr lang="en-US" dirty="0"/>
          </a:p>
        </p:txBody>
      </p:sp>
      <p:sp>
        <p:nvSpPr>
          <p:cNvPr id="9" name="Text Placeholder 8"/>
          <p:cNvSpPr>
            <a:spLocks noGrp="1"/>
          </p:cNvSpPr>
          <p:nvPr>
            <p:ph type="body" sz="quarter" idx="16"/>
          </p:nvPr>
        </p:nvSpPr>
        <p:spPr/>
        <p:txBody>
          <a:bodyPr/>
          <a:lstStyle/>
          <a:p>
            <a:r>
              <a:rPr lang="en-US" dirty="0" smtClean="0"/>
              <a:t>The Zhou Dynasty and New Ideas</a:t>
            </a:r>
            <a:endParaRPr lang="en-US" dirty="0"/>
          </a:p>
        </p:txBody>
      </p:sp>
      <p:sp>
        <p:nvSpPr>
          <p:cNvPr id="10" name="Text Placeholder 9"/>
          <p:cNvSpPr>
            <a:spLocks noGrp="1"/>
          </p:cNvSpPr>
          <p:nvPr>
            <p:ph type="body" sz="quarter" idx="17"/>
          </p:nvPr>
        </p:nvSpPr>
        <p:spPr/>
        <p:txBody>
          <a:bodyPr/>
          <a:lstStyle/>
          <a:p>
            <a:r>
              <a:rPr lang="en-US" dirty="0" smtClean="0"/>
              <a:t>LESSON 3</a:t>
            </a:r>
            <a:endParaRPr lang="en-US" dirty="0"/>
          </a:p>
        </p:txBody>
      </p:sp>
      <p:sp>
        <p:nvSpPr>
          <p:cNvPr id="11" name="Text Placeholder 10"/>
          <p:cNvSpPr>
            <a:spLocks noGrp="1"/>
          </p:cNvSpPr>
          <p:nvPr>
            <p:ph type="body" sz="quarter" idx="18"/>
          </p:nvPr>
        </p:nvSpPr>
        <p:spPr/>
        <p:txBody>
          <a:bodyPr/>
          <a:lstStyle/>
          <a:p>
            <a:r>
              <a:rPr lang="en-US" dirty="0" smtClean="0"/>
              <a:t>The Qin Dynasty</a:t>
            </a:r>
            <a:endParaRPr lang="en-US" dirty="0"/>
          </a:p>
        </p:txBody>
      </p:sp>
      <p:sp>
        <p:nvSpPr>
          <p:cNvPr id="20" name="Text Placeholder 19"/>
          <p:cNvSpPr>
            <a:spLocks noGrp="1"/>
          </p:cNvSpPr>
          <p:nvPr>
            <p:ph type="body" sz="quarter" idx="28"/>
          </p:nvPr>
        </p:nvSpPr>
        <p:spPr/>
        <p:txBody>
          <a:bodyPr/>
          <a:lstStyle/>
          <a:p>
            <a:r>
              <a:rPr lang="en-US" dirty="0" smtClean="0"/>
              <a:t>How do the people, events, and ideas that shaped ancient China continue to influence the world?</a:t>
            </a:r>
            <a:endParaRPr lang="en-US" dirty="0"/>
          </a:p>
        </p:txBody>
      </p:sp>
      <p:sp>
        <p:nvSpPr>
          <p:cNvPr id="13" name="Text Placeholder 9"/>
          <p:cNvSpPr>
            <a:spLocks noGrp="1"/>
          </p:cNvSpPr>
          <p:nvPr>
            <p:ph type="body" sz="quarter" idx="17"/>
          </p:nvPr>
        </p:nvSpPr>
        <p:spPr>
          <a:xfrm>
            <a:off x="685800" y="4038600"/>
            <a:ext cx="950976" cy="228600"/>
          </a:xfrm>
        </p:spPr>
        <p:txBody>
          <a:bodyPr/>
          <a:lstStyle/>
          <a:p>
            <a:r>
              <a:rPr lang="en-US" dirty="0" smtClean="0"/>
              <a:t>LESSON 4</a:t>
            </a:r>
            <a:endParaRPr lang="en-US" dirty="0"/>
          </a:p>
        </p:txBody>
      </p:sp>
      <p:sp>
        <p:nvSpPr>
          <p:cNvPr id="14" name="Text Placeholder 9"/>
          <p:cNvSpPr>
            <a:spLocks noGrp="1"/>
          </p:cNvSpPr>
          <p:nvPr>
            <p:ph type="body" sz="quarter" idx="17"/>
          </p:nvPr>
        </p:nvSpPr>
        <p:spPr>
          <a:xfrm>
            <a:off x="685800" y="4495800"/>
            <a:ext cx="950976" cy="228600"/>
          </a:xfrm>
        </p:spPr>
        <p:txBody>
          <a:bodyPr/>
          <a:lstStyle/>
          <a:p>
            <a:r>
              <a:rPr lang="en-US" dirty="0" smtClean="0"/>
              <a:t>LESSON 5</a:t>
            </a:r>
            <a:endParaRPr lang="en-US" dirty="0"/>
          </a:p>
        </p:txBody>
      </p:sp>
      <p:sp>
        <p:nvSpPr>
          <p:cNvPr id="15" name="Text Placeholder 10"/>
          <p:cNvSpPr>
            <a:spLocks noGrp="1"/>
          </p:cNvSpPr>
          <p:nvPr>
            <p:ph type="body" sz="quarter" idx="18"/>
          </p:nvPr>
        </p:nvSpPr>
        <p:spPr>
          <a:xfrm>
            <a:off x="1752600" y="3962400"/>
            <a:ext cx="4572000" cy="396240"/>
          </a:xfrm>
        </p:spPr>
        <p:txBody>
          <a:bodyPr/>
          <a:lstStyle/>
          <a:p>
            <a:r>
              <a:rPr lang="en-US" dirty="0" smtClean="0"/>
              <a:t>The Han Dynasty</a:t>
            </a:r>
            <a:endParaRPr lang="en-US" dirty="0"/>
          </a:p>
        </p:txBody>
      </p:sp>
      <p:sp>
        <p:nvSpPr>
          <p:cNvPr id="16" name="Text Placeholder 10"/>
          <p:cNvSpPr>
            <a:spLocks noGrp="1"/>
          </p:cNvSpPr>
          <p:nvPr>
            <p:ph type="body" sz="quarter" idx="18"/>
          </p:nvPr>
        </p:nvSpPr>
        <p:spPr>
          <a:xfrm>
            <a:off x="1752600" y="4419600"/>
            <a:ext cx="4572000" cy="396240"/>
          </a:xfrm>
        </p:spPr>
        <p:txBody>
          <a:bodyPr/>
          <a:lstStyle/>
          <a:p>
            <a:r>
              <a:rPr lang="en-US" dirty="0" smtClean="0"/>
              <a:t>The Silk Road</a:t>
            </a:r>
            <a:endParaRPr lang="en-US" dirty="0"/>
          </a:p>
        </p:txBody>
      </p:sp>
    </p:spTree>
    <p:extLst>
      <p:ext uri="{BB962C8B-B14F-4D97-AF65-F5344CB8AC3E}">
        <p14:creationId xmlns:p14="http://schemas.microsoft.com/office/powerpoint/2010/main" val="982308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10</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17" name="Rectangle 158"/>
          <p:cNvSpPr>
            <a:spLocks noChangeArrowheads="1"/>
          </p:cNvSpPr>
          <p:nvPr/>
        </p:nvSpPr>
        <p:spPr bwMode="auto">
          <a:xfrm>
            <a:off x="762000" y="1981200"/>
            <a:ext cx="2220780"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Shang Dynasty Falls</a:t>
            </a:r>
            <a:endParaRPr lang="en-US" sz="1600" b="1" dirty="0">
              <a:solidFill>
                <a:srgbClr val="0076B7"/>
              </a:solidFill>
              <a:latin typeface="Calibri" pitchFamily="34" charset="0"/>
            </a:endParaRPr>
          </a:p>
        </p:txBody>
      </p:sp>
      <p:sp>
        <p:nvSpPr>
          <p:cNvPr id="10" name="Rectangle 9"/>
          <p:cNvSpPr/>
          <p:nvPr/>
        </p:nvSpPr>
        <p:spPr>
          <a:xfrm>
            <a:off x="1066800" y="2362200"/>
            <a:ext cx="6781800" cy="1246495"/>
          </a:xfrm>
          <a:prstGeom prst="rect">
            <a:avLst/>
          </a:prstGeom>
        </p:spPr>
        <p:txBody>
          <a:bodyPr>
            <a:spAutoFit/>
          </a:bodyPr>
          <a:lstStyle/>
          <a:p>
            <a:pPr marL="285750" indent="-285750" algn="l" eaLnBrk="1" hangingPunct="1">
              <a:spcBef>
                <a:spcPct val="50000"/>
              </a:spcBef>
              <a:buFont typeface="Arial" pitchFamily="34" charset="0"/>
              <a:buChar char="•"/>
              <a:defRPr/>
            </a:pPr>
            <a:r>
              <a:rPr lang="en-US" sz="1500" dirty="0" smtClean="0">
                <a:solidFill>
                  <a:srgbClr val="003300"/>
                </a:solidFill>
              </a:rPr>
              <a:t>Warfare with neighboring territories was common during the Shang era.</a:t>
            </a:r>
          </a:p>
          <a:p>
            <a:pPr marL="285750" indent="-285750" algn="l" eaLnBrk="1" hangingPunct="1">
              <a:spcBef>
                <a:spcPct val="50000"/>
              </a:spcBef>
              <a:buFont typeface="Arial" pitchFamily="34" charset="0"/>
              <a:buChar char="•"/>
              <a:defRPr/>
            </a:pPr>
            <a:r>
              <a:rPr lang="en-US" sz="1500" b="0" dirty="0" smtClean="0">
                <a:solidFill>
                  <a:srgbClr val="003300"/>
                </a:solidFill>
                <a:latin typeface="+mn-lt"/>
              </a:rPr>
              <a:t>The Zhou lived west of Shang territory; occasionally war broke out between the two states.</a:t>
            </a:r>
          </a:p>
          <a:p>
            <a:pPr marL="285750" indent="-285750" algn="l" eaLnBrk="1" hangingPunct="1">
              <a:spcBef>
                <a:spcPct val="50000"/>
              </a:spcBef>
              <a:buFont typeface="Arial" pitchFamily="34" charset="0"/>
              <a:buChar char="•"/>
              <a:defRPr/>
            </a:pPr>
            <a:r>
              <a:rPr lang="en-US" sz="1500" dirty="0" smtClean="0">
                <a:solidFill>
                  <a:srgbClr val="003300"/>
                </a:solidFill>
              </a:rPr>
              <a:t>Zhou rulers eventually defeated the Shang and seized their territory.</a:t>
            </a:r>
            <a:endParaRPr lang="en-US" sz="1500" b="0" dirty="0">
              <a:solidFill>
                <a:srgbClr val="003300"/>
              </a:solidFill>
              <a:latin typeface="+mn-lt"/>
            </a:endParaRPr>
          </a:p>
        </p:txBody>
      </p:sp>
    </p:spTree>
    <p:extLst>
      <p:ext uri="{BB962C8B-B14F-4D97-AF65-F5344CB8AC3E}">
        <p14:creationId xmlns:p14="http://schemas.microsoft.com/office/powerpoint/2010/main" val="119683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11</a:t>
            </a:fld>
            <a:endParaRPr lang="en-US" dirty="0"/>
          </a:p>
        </p:txBody>
      </p:sp>
      <p:sp>
        <p:nvSpPr>
          <p:cNvPr id="5" name="Text Placeholder 4"/>
          <p:cNvSpPr>
            <a:spLocks noGrp="1"/>
          </p:cNvSpPr>
          <p:nvPr>
            <p:ph type="body" sz="quarter" idx="13"/>
          </p:nvPr>
        </p:nvSpPr>
        <p:spPr/>
        <p:txBody>
          <a:bodyPr/>
          <a:lstStyle/>
          <a:p>
            <a:r>
              <a:rPr lang="en-US" dirty="0" smtClean="0"/>
              <a:t>The Zhou Dynasty and New Ideas</a:t>
            </a:r>
            <a:endParaRPr lang="en-US" dirty="0"/>
          </a:p>
        </p:txBody>
      </p:sp>
      <p:sp>
        <p:nvSpPr>
          <p:cNvPr id="6" name="Text Placeholder 5"/>
          <p:cNvSpPr>
            <a:spLocks noGrp="1"/>
          </p:cNvSpPr>
          <p:nvPr>
            <p:ph type="body" sz="quarter" idx="14"/>
          </p:nvPr>
        </p:nvSpPr>
        <p:spPr/>
        <p:txBody>
          <a:bodyPr/>
          <a:lstStyle/>
          <a:p>
            <a:r>
              <a:rPr lang="en-US" dirty="0" smtClean="0"/>
              <a:t>LESSON 2</a:t>
            </a:r>
            <a:endParaRPr lang="en-US" dirty="0"/>
          </a:p>
        </p:txBody>
      </p:sp>
      <p:sp>
        <p:nvSpPr>
          <p:cNvPr id="7" name="Text Placeholder 6"/>
          <p:cNvSpPr>
            <a:spLocks noGrp="1"/>
          </p:cNvSpPr>
          <p:nvPr>
            <p:ph type="body" sz="quarter" idx="15"/>
          </p:nvPr>
        </p:nvSpPr>
        <p:spPr/>
        <p:txBody>
          <a:bodyPr/>
          <a:lstStyle/>
          <a:p>
            <a:r>
              <a:rPr lang="en-US" dirty="0" smtClean="0"/>
              <a:t>The Big Idea</a:t>
            </a:r>
          </a:p>
          <a:p>
            <a:r>
              <a:rPr lang="en-US" sz="1500" b="0" dirty="0" smtClean="0">
                <a:solidFill>
                  <a:prstClr val="black"/>
                </a:solidFill>
                <a:ea typeface="Verdana" pitchFamily="34" charset="0"/>
                <a:cs typeface="Verdana" pitchFamily="34" charset="0"/>
              </a:rPr>
              <a:t>	    The Zhou dynasty brought political stability and new ways to deal with political and social changes 	    in ancient China.</a:t>
            </a:r>
            <a:endParaRPr lang="en-US" sz="1500" b="0" dirty="0">
              <a:solidFill>
                <a:prstClr val="black"/>
              </a:solidFill>
              <a:ea typeface="Verdana" pitchFamily="34" charset="0"/>
              <a:cs typeface="Verdana" pitchFamily="34" charset="0"/>
            </a:endParaRPr>
          </a:p>
          <a:p>
            <a:pPr>
              <a:defRPr/>
            </a:pPr>
            <a:r>
              <a:rPr lang="en-US" dirty="0">
                <a:latin typeface="Calibri" pitchFamily="34" charset="0"/>
                <a:cs typeface="Calibri" pitchFamily="34" charset="0"/>
              </a:rPr>
              <a:t> Main Ideas</a:t>
            </a:r>
          </a:p>
          <a:p>
            <a:pPr marL="920750" indent="-285750">
              <a:spcBef>
                <a:spcPct val="50000"/>
              </a:spcBef>
              <a:buFont typeface="Arial" pitchFamily="34" charset="0"/>
              <a:buChar char="•"/>
              <a:tabLst>
                <a:tab pos="635000" algn="l"/>
                <a:tab pos="977900" algn="l"/>
              </a:tabLst>
              <a:defRPr/>
            </a:pPr>
            <a:r>
              <a:rPr lang="en-US" sz="1500" b="0" dirty="0">
                <a:solidFill>
                  <a:prstClr val="black"/>
                </a:solidFill>
                <a:ea typeface="Verdana" pitchFamily="34" charset="0"/>
                <a:cs typeface="Verdana" pitchFamily="34" charset="0"/>
              </a:rPr>
              <a:t>The Zhou dynasty expanded China but then declined.</a:t>
            </a:r>
          </a:p>
          <a:p>
            <a:pPr marL="920750" indent="-285750">
              <a:spcBef>
                <a:spcPct val="50000"/>
              </a:spcBef>
              <a:buFont typeface="Arial" pitchFamily="34" charset="0"/>
              <a:buChar char="•"/>
              <a:tabLst>
                <a:tab pos="635000" algn="l"/>
                <a:tab pos="977900" algn="l"/>
              </a:tabLst>
              <a:defRPr/>
            </a:pPr>
            <a:r>
              <a:rPr lang="en-US" sz="1500" b="0" dirty="0" smtClean="0">
                <a:solidFill>
                  <a:prstClr val="black"/>
                </a:solidFill>
                <a:ea typeface="Verdana" pitchFamily="34" charset="0"/>
                <a:cs typeface="Verdana" pitchFamily="34" charset="0"/>
              </a:rPr>
              <a:t>Confucius </a:t>
            </a:r>
            <a:r>
              <a:rPr lang="en-US" sz="1500" b="0" dirty="0">
                <a:solidFill>
                  <a:prstClr val="black"/>
                </a:solidFill>
                <a:ea typeface="Verdana" pitchFamily="34" charset="0"/>
                <a:cs typeface="Verdana" pitchFamily="34" charset="0"/>
              </a:rPr>
              <a:t>offered ideas to bring order to Chinese society.</a:t>
            </a:r>
          </a:p>
          <a:p>
            <a:pPr marL="920750" indent="-285750">
              <a:spcBef>
                <a:spcPct val="50000"/>
              </a:spcBef>
              <a:buFont typeface="Arial" pitchFamily="34" charset="0"/>
              <a:buChar char="•"/>
              <a:tabLst>
                <a:tab pos="635000" algn="l"/>
                <a:tab pos="977900" algn="l"/>
              </a:tabLst>
              <a:defRPr/>
            </a:pPr>
            <a:r>
              <a:rPr lang="en-US" sz="1500" b="0" dirty="0">
                <a:solidFill>
                  <a:prstClr val="black"/>
                </a:solidFill>
                <a:ea typeface="Verdana" pitchFamily="34" charset="0"/>
                <a:cs typeface="Verdana" pitchFamily="34" charset="0"/>
              </a:rPr>
              <a:t>Daoism and Legalism also gained followers.</a:t>
            </a:r>
          </a:p>
          <a:p>
            <a:endParaRPr lang="en-US" dirty="0"/>
          </a:p>
        </p:txBody>
      </p:sp>
      <p:sp>
        <p:nvSpPr>
          <p:cNvPr id="2" name="TextBox 1"/>
          <p:cNvSpPr txBox="1"/>
          <p:nvPr/>
        </p:nvSpPr>
        <p:spPr>
          <a:xfrm>
            <a:off x="1466273" y="19396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221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2</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12</a:t>
            </a:fld>
            <a:endParaRPr lang="en-US" dirty="0"/>
          </a:p>
        </p:txBody>
      </p:sp>
      <p:sp>
        <p:nvSpPr>
          <p:cNvPr id="5" name="Text Placeholder 4"/>
          <p:cNvSpPr>
            <a:spLocks noGrp="1"/>
          </p:cNvSpPr>
          <p:nvPr>
            <p:ph type="body" sz="quarter" idx="13"/>
          </p:nvPr>
        </p:nvSpPr>
        <p:spPr/>
        <p:txBody>
          <a:bodyPr/>
          <a:lstStyle/>
          <a:p>
            <a:r>
              <a:rPr lang="en-US" dirty="0" smtClean="0"/>
              <a:t>The Zhou Dynasty</a:t>
            </a:r>
            <a:endParaRPr lang="en-US" dirty="0"/>
          </a:p>
        </p:txBody>
      </p:sp>
      <p:sp>
        <p:nvSpPr>
          <p:cNvPr id="6" name="Text Placeholder 5"/>
          <p:cNvSpPr>
            <a:spLocks noGrp="1"/>
          </p:cNvSpPr>
          <p:nvPr>
            <p:ph type="body" sz="quarter" idx="16"/>
          </p:nvPr>
        </p:nvSpPr>
        <p:spPr>
          <a:xfrm>
            <a:off x="304800" y="1752600"/>
            <a:ext cx="8077200" cy="4157472"/>
          </a:xfrm>
        </p:spPr>
        <p:txBody>
          <a:bodyPr/>
          <a:lstStyle/>
          <a:p>
            <a:r>
              <a:rPr lang="en-US" dirty="0" smtClean="0"/>
              <a:t>Main Idea 1</a:t>
            </a:r>
          </a:p>
          <a:p>
            <a:r>
              <a:rPr lang="en-US" sz="1500" b="0" dirty="0" smtClean="0">
                <a:solidFill>
                  <a:prstClr val="black"/>
                </a:solidFill>
                <a:ea typeface="Verdana" pitchFamily="34" charset="0"/>
                <a:cs typeface="Verdana" pitchFamily="34" charset="0"/>
              </a:rPr>
              <a:t>The </a:t>
            </a:r>
            <a:r>
              <a:rPr lang="en-US" sz="1500" b="0" dirty="0">
                <a:solidFill>
                  <a:prstClr val="black"/>
                </a:solidFill>
                <a:ea typeface="Verdana" pitchFamily="34" charset="0"/>
                <a:cs typeface="Verdana" pitchFamily="34" charset="0"/>
              </a:rPr>
              <a:t>Zhou dynasty expanded China but then declined.</a:t>
            </a:r>
          </a:p>
        </p:txBody>
      </p:sp>
      <p:sp>
        <p:nvSpPr>
          <p:cNvPr id="7" name="TextBox 6"/>
          <p:cNvSpPr txBox="1"/>
          <p:nvPr/>
        </p:nvSpPr>
        <p:spPr>
          <a:xfrm>
            <a:off x="1408545" y="2124364"/>
            <a:ext cx="184666" cy="369332"/>
          </a:xfrm>
          <a:prstGeom prst="rect">
            <a:avLst/>
          </a:prstGeom>
          <a:noFill/>
        </p:spPr>
        <p:txBody>
          <a:bodyPr wrap="none" rtlCol="0">
            <a:spAutoFit/>
          </a:bodyPr>
          <a:lstStyle/>
          <a:p>
            <a:endParaRPr lang="en-US" dirty="0"/>
          </a:p>
        </p:txBody>
      </p:sp>
      <p:sp>
        <p:nvSpPr>
          <p:cNvPr id="8" name="Rectangle 3"/>
          <p:cNvSpPr txBox="1">
            <a:spLocks noChangeArrowheads="1"/>
          </p:cNvSpPr>
          <p:nvPr/>
        </p:nvSpPr>
        <p:spPr bwMode="auto">
          <a:xfrm>
            <a:off x="304800" y="2514600"/>
            <a:ext cx="7239000" cy="3200400"/>
          </a:xfrm>
          <a:prstGeom prst="rect">
            <a:avLst/>
          </a:prstGeom>
          <a:solidFill>
            <a:schemeClr val="bg1"/>
          </a:solidFill>
          <a:ln>
            <a:noFill/>
            <a:miter lim="800000"/>
            <a:headEnd/>
            <a:tailEnd/>
          </a:ln>
        </p:spPr>
        <p:txBody>
          <a:bodyPr vert="horz" wrap="square" lIns="91440" tIns="45720" rIns="91440" bIns="45720" numCol="1" anchor="t" anchorCtr="0" compatLnSpc="1">
            <a:prstTxWarp prst="textNoShape">
              <a:avLst/>
            </a:prstTxWarp>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42950" lvl="1" indent="-285750">
              <a:spcBef>
                <a:spcPct val="50000"/>
              </a:spcBef>
              <a:buFont typeface="Arial" pitchFamily="34" charset="0"/>
              <a:buChar char="•"/>
              <a:defRPr/>
            </a:pPr>
            <a:r>
              <a:rPr lang="en-US" sz="1500" dirty="0">
                <a:solidFill>
                  <a:srgbClr val="003300"/>
                </a:solidFill>
              </a:rPr>
              <a:t>The Zhou people worked with other tribes to overthrow the Shang dynasty in the 1100s BC.</a:t>
            </a:r>
          </a:p>
        </p:txBody>
      </p:sp>
      <p:sp>
        <p:nvSpPr>
          <p:cNvPr id="9" name="Rectangle 158"/>
          <p:cNvSpPr>
            <a:spLocks noChangeArrowheads="1"/>
          </p:cNvSpPr>
          <p:nvPr/>
        </p:nvSpPr>
        <p:spPr bwMode="auto">
          <a:xfrm>
            <a:off x="533400" y="3200400"/>
            <a:ext cx="2571487" cy="346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b="1" dirty="0" smtClean="0">
                <a:solidFill>
                  <a:srgbClr val="2284A9"/>
                </a:solidFill>
                <a:latin typeface="Calibri" pitchFamily="34" charset="0"/>
                <a:cs typeface="Times" charset="0"/>
              </a:rPr>
              <a:t>    </a:t>
            </a:r>
            <a:r>
              <a:rPr lang="en-US" sz="1600" b="1" dirty="0" smtClean="0">
                <a:solidFill>
                  <a:srgbClr val="0076B7"/>
                </a:solidFill>
                <a:latin typeface="Calibri" pitchFamily="34" charset="0"/>
                <a:cs typeface="Times" charset="0"/>
              </a:rPr>
              <a:t>The Zhou Political System</a:t>
            </a:r>
            <a:endParaRPr lang="en-US" sz="1600" b="1" dirty="0">
              <a:solidFill>
                <a:srgbClr val="0076B7"/>
              </a:solidFill>
              <a:latin typeface="Calibri" pitchFamily="34" charset="0"/>
            </a:endParaRPr>
          </a:p>
        </p:txBody>
      </p:sp>
      <p:sp>
        <p:nvSpPr>
          <p:cNvPr id="10" name="Rectangle 3"/>
          <p:cNvSpPr txBox="1">
            <a:spLocks noChangeArrowheads="1"/>
          </p:cNvSpPr>
          <p:nvPr/>
        </p:nvSpPr>
        <p:spPr bwMode="auto">
          <a:xfrm>
            <a:off x="381000" y="3657600"/>
            <a:ext cx="8382000" cy="3111500"/>
          </a:xfrm>
          <a:prstGeom prst="rect">
            <a:avLst/>
          </a:prstGeom>
          <a:noFill/>
          <a:ln>
            <a:noFill/>
            <a:miter lim="800000"/>
            <a:headEnd/>
            <a:tailEnd/>
          </a:ln>
        </p:spPr>
        <p:txBody>
          <a:bodyPr vert="horz" wrap="square" lIns="91440" tIns="45720" rIns="91440" bIns="45720" numCol="1" anchor="t" anchorCtr="0" compatLnSpc="1">
            <a:prstTxWarp prst="textNoShape">
              <a:avLst/>
            </a:prstTxWarp>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42950" lvl="1" indent="-285750">
              <a:spcBef>
                <a:spcPct val="50000"/>
              </a:spcBef>
              <a:buFont typeface="Arial" pitchFamily="34" charset="0"/>
              <a:buChar char="•"/>
              <a:defRPr/>
            </a:pPr>
            <a:r>
              <a:rPr lang="en-US" sz="1500" dirty="0" smtClean="0">
                <a:solidFill>
                  <a:srgbClr val="003300"/>
                </a:solidFill>
              </a:rPr>
              <a:t>Zhou </a:t>
            </a:r>
            <a:r>
              <a:rPr lang="en-US" sz="1500" dirty="0">
                <a:solidFill>
                  <a:srgbClr val="003300"/>
                </a:solidFill>
              </a:rPr>
              <a:t>leaders believed that their rulers were mandated by heaven, and that heaven would find another leader when necessary.</a:t>
            </a:r>
          </a:p>
          <a:p>
            <a:pPr marL="742950" lvl="1" indent="-285750">
              <a:spcBef>
                <a:spcPct val="50000"/>
              </a:spcBef>
              <a:buFont typeface="Arial" pitchFamily="34" charset="0"/>
              <a:buChar char="•"/>
              <a:defRPr/>
            </a:pPr>
            <a:r>
              <a:rPr lang="en-US" sz="1500" dirty="0">
                <a:solidFill>
                  <a:srgbClr val="003300"/>
                </a:solidFill>
              </a:rPr>
              <a:t>A new political order was established: the king granted plots of land </a:t>
            </a:r>
            <a:r>
              <a:rPr lang="en-US" sz="1500" dirty="0" smtClean="0">
                <a:solidFill>
                  <a:srgbClr val="003300"/>
                </a:solidFill>
              </a:rPr>
              <a:t>to people of high rank known as </a:t>
            </a:r>
            <a:r>
              <a:rPr lang="en-US" sz="1500" b="1" dirty="0" smtClean="0">
                <a:solidFill>
                  <a:srgbClr val="E46C0A"/>
                </a:solidFill>
              </a:rPr>
              <a:t>lords</a:t>
            </a:r>
            <a:r>
              <a:rPr lang="en-US" sz="1500" dirty="0" smtClean="0">
                <a:solidFill>
                  <a:srgbClr val="003300"/>
                </a:solidFill>
              </a:rPr>
              <a:t>, </a:t>
            </a:r>
            <a:r>
              <a:rPr lang="en-US" sz="1500" dirty="0">
                <a:solidFill>
                  <a:srgbClr val="003300"/>
                </a:solidFill>
              </a:rPr>
              <a:t>who in turn provided soldiers and paid taxes to the king. Poor </a:t>
            </a:r>
            <a:r>
              <a:rPr lang="en-US" sz="1500" dirty="0" smtClean="0">
                <a:solidFill>
                  <a:srgbClr val="003300"/>
                </a:solidFill>
              </a:rPr>
              <a:t>farmers, or</a:t>
            </a:r>
            <a:r>
              <a:rPr lang="en-US" sz="1500" b="1" dirty="0">
                <a:solidFill>
                  <a:srgbClr val="E46C0A"/>
                </a:solidFill>
              </a:rPr>
              <a:t> </a:t>
            </a:r>
            <a:r>
              <a:rPr lang="en-US" sz="1500" b="1" dirty="0" smtClean="0">
                <a:solidFill>
                  <a:srgbClr val="E46C0A"/>
                </a:solidFill>
              </a:rPr>
              <a:t>peasants</a:t>
            </a:r>
            <a:r>
              <a:rPr lang="en-US" sz="1500" dirty="0" smtClean="0"/>
              <a:t>,</a:t>
            </a:r>
            <a:r>
              <a:rPr lang="en-US" sz="1500" dirty="0" smtClean="0">
                <a:solidFill>
                  <a:srgbClr val="003300"/>
                </a:solidFill>
              </a:rPr>
              <a:t> </a:t>
            </a:r>
            <a:r>
              <a:rPr lang="en-US" sz="1500" dirty="0">
                <a:solidFill>
                  <a:srgbClr val="003300"/>
                </a:solidFill>
              </a:rPr>
              <a:t>were granted land as well, and remained under the rule of the lords.</a:t>
            </a:r>
          </a:p>
          <a:p>
            <a:pPr marL="742950" lvl="1" indent="-285750">
              <a:spcBef>
                <a:spcPct val="50000"/>
              </a:spcBef>
              <a:buFont typeface="Arial" pitchFamily="34" charset="0"/>
              <a:buChar char="•"/>
              <a:defRPr/>
            </a:pPr>
            <a:r>
              <a:rPr lang="en-US" sz="1500" dirty="0" smtClean="0">
                <a:solidFill>
                  <a:srgbClr val="003300"/>
                </a:solidFill>
              </a:rPr>
              <a:t>The Zhou system brought order to China. The </a:t>
            </a:r>
            <a:r>
              <a:rPr lang="en-US" sz="1500" dirty="0">
                <a:solidFill>
                  <a:srgbClr val="003300"/>
                </a:solidFill>
              </a:rPr>
              <a:t>lords helped Zhou rulers keep control of the dynasty.</a:t>
            </a:r>
          </a:p>
        </p:txBody>
      </p:sp>
      <p:sp>
        <p:nvSpPr>
          <p:cNvPr id="11" name="TextBox 10"/>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254616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2</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13</a:t>
            </a:fld>
            <a:endParaRPr lang="en-US" dirty="0"/>
          </a:p>
        </p:txBody>
      </p:sp>
      <p:sp>
        <p:nvSpPr>
          <p:cNvPr id="6" name="Text Placeholder 5"/>
          <p:cNvSpPr>
            <a:spLocks noGrp="1"/>
          </p:cNvSpPr>
          <p:nvPr>
            <p:ph type="body" sz="quarter" idx="15"/>
          </p:nvPr>
        </p:nvSpPr>
        <p:spPr/>
        <p:txBody>
          <a:bodyPr/>
          <a:lstStyle/>
          <a:p>
            <a:r>
              <a:rPr lang="en-US" dirty="0" smtClean="0"/>
              <a:t>Main Idea 1</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804340"/>
          </a:xfrm>
          <a:prstGeom prst="rect">
            <a:avLst/>
          </a:prstGeom>
        </p:spPr>
        <p:txBody>
          <a:bodyPr wrap="square">
            <a:spAutoFit/>
          </a:bodyPr>
          <a:lstStyle/>
          <a:p>
            <a:pPr marL="742950" lvl="1" indent="-285750">
              <a:spcBef>
                <a:spcPct val="50000"/>
              </a:spcBef>
              <a:buFont typeface="Arial" pitchFamily="34" charset="0"/>
              <a:buChar char="•"/>
              <a:defRPr/>
            </a:pPr>
            <a:r>
              <a:rPr lang="en-US" sz="1500" dirty="0">
                <a:solidFill>
                  <a:srgbClr val="003300"/>
                </a:solidFill>
              </a:rPr>
              <a:t>As the lords’ power grew, they became uninterested in serving Zhou rulers. Many refused to fight against Zhou enemies.</a:t>
            </a:r>
          </a:p>
          <a:p>
            <a:pPr marL="742950" lvl="1" indent="-285750">
              <a:spcBef>
                <a:spcPct val="50000"/>
              </a:spcBef>
              <a:buFont typeface="Arial" pitchFamily="34" charset="0"/>
              <a:buChar char="•"/>
              <a:defRPr/>
            </a:pPr>
            <a:r>
              <a:rPr lang="en-US" sz="1500" dirty="0">
                <a:solidFill>
                  <a:srgbClr val="003300"/>
                </a:solidFill>
              </a:rPr>
              <a:t>In 771 BC, the Zhou suffered a loss to invaders. The dynasty survived, but morale weakened, and the Zhou began to fight among themselves.</a:t>
            </a:r>
          </a:p>
          <a:p>
            <a:pPr marL="742950" lvl="1" indent="-285750">
              <a:spcBef>
                <a:spcPct val="50000"/>
              </a:spcBef>
              <a:buFont typeface="Arial" pitchFamily="34" charset="0"/>
              <a:buChar char="•"/>
              <a:defRPr/>
            </a:pPr>
            <a:r>
              <a:rPr lang="en-US" sz="1500" dirty="0">
                <a:solidFill>
                  <a:srgbClr val="003300"/>
                </a:solidFill>
              </a:rPr>
              <a:t>The Warring States Period marked power struggles between the ruling-class families.</a:t>
            </a:r>
          </a:p>
          <a:p>
            <a:pPr marL="1031875" lvl="2" indent="-285750" defTabSz="465138">
              <a:lnSpc>
                <a:spcPct val="90000"/>
              </a:lnSpc>
              <a:spcBef>
                <a:spcPct val="50000"/>
              </a:spcBef>
              <a:buFont typeface="Arial"/>
              <a:buChar char="•"/>
            </a:pPr>
            <a:endParaRPr lang="en-US" sz="1500" dirty="0">
              <a:solidFill>
                <a:srgbClr val="003300"/>
              </a:solidFill>
            </a:endParaRPr>
          </a:p>
        </p:txBody>
      </p:sp>
      <p:sp>
        <p:nvSpPr>
          <p:cNvPr id="17" name="Rectangle 158"/>
          <p:cNvSpPr>
            <a:spLocks noChangeArrowheads="1"/>
          </p:cNvSpPr>
          <p:nvPr/>
        </p:nvSpPr>
        <p:spPr bwMode="auto">
          <a:xfrm>
            <a:off x="762000" y="1981200"/>
            <a:ext cx="2470348"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Decline of Zhou Power</a:t>
            </a:r>
            <a:endParaRPr lang="en-US" sz="1600" b="1" dirty="0">
              <a:solidFill>
                <a:srgbClr val="0076B7"/>
              </a:solidFill>
              <a:latin typeface="Calibri" pitchFamily="34" charset="0"/>
            </a:endParaRPr>
          </a:p>
        </p:txBody>
      </p:sp>
      <p:sp>
        <p:nvSpPr>
          <p:cNvPr id="9" name="Rectangle 158"/>
          <p:cNvSpPr>
            <a:spLocks noChangeArrowheads="1"/>
          </p:cNvSpPr>
          <p:nvPr/>
        </p:nvSpPr>
        <p:spPr bwMode="auto">
          <a:xfrm>
            <a:off x="762000" y="4267200"/>
            <a:ext cx="1710725"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Internal Problems</a:t>
            </a:r>
            <a:endParaRPr lang="en-US" sz="1600" b="1" dirty="0">
              <a:solidFill>
                <a:srgbClr val="0076B7"/>
              </a:solidFill>
              <a:latin typeface="Calibri" pitchFamily="34" charset="0"/>
            </a:endParaRPr>
          </a:p>
        </p:txBody>
      </p:sp>
      <p:sp>
        <p:nvSpPr>
          <p:cNvPr id="7" name="Rectangle 6"/>
          <p:cNvSpPr/>
          <p:nvPr/>
        </p:nvSpPr>
        <p:spPr>
          <a:xfrm>
            <a:off x="914400" y="4572000"/>
            <a:ext cx="7010400" cy="784830"/>
          </a:xfrm>
          <a:prstGeom prst="rect">
            <a:avLst/>
          </a:prstGeom>
        </p:spPr>
        <p:txBody>
          <a:bodyPr wrap="square">
            <a:spAutoFit/>
          </a:bodyPr>
          <a:lstStyle/>
          <a:p>
            <a:pPr marL="285750" indent="-285750">
              <a:spcBef>
                <a:spcPct val="50000"/>
              </a:spcBef>
              <a:buFont typeface="Arial" pitchFamily="34" charset="0"/>
              <a:buChar char="•"/>
              <a:defRPr/>
            </a:pPr>
            <a:r>
              <a:rPr lang="en-US" sz="1500" dirty="0">
                <a:solidFill>
                  <a:srgbClr val="003300"/>
                </a:solidFill>
              </a:rPr>
              <a:t>Problems within the government paralleled problems within large family systems, which were breaking down. Bonds of loyalty weakened within even small families, and disorder fell upon China.</a:t>
            </a:r>
          </a:p>
        </p:txBody>
      </p:sp>
    </p:spTree>
    <p:extLst>
      <p:ext uri="{BB962C8B-B14F-4D97-AF65-F5344CB8AC3E}">
        <p14:creationId xmlns:p14="http://schemas.microsoft.com/office/powerpoint/2010/main" val="133897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14</a:t>
            </a:fld>
            <a:endParaRPr lang="en-US" dirty="0"/>
          </a:p>
        </p:txBody>
      </p:sp>
      <p:sp>
        <p:nvSpPr>
          <p:cNvPr id="5" name="Text Placeholder 4"/>
          <p:cNvSpPr>
            <a:spLocks noGrp="1"/>
          </p:cNvSpPr>
          <p:nvPr>
            <p:ph type="body" sz="quarter" idx="13"/>
          </p:nvPr>
        </p:nvSpPr>
        <p:spPr/>
        <p:txBody>
          <a:bodyPr/>
          <a:lstStyle/>
          <a:p>
            <a:r>
              <a:rPr lang="en-US" dirty="0" smtClean="0"/>
              <a:t>Confucius and Society</a:t>
            </a:r>
            <a:endParaRPr lang="en-US" dirty="0"/>
          </a:p>
        </p:txBody>
      </p:sp>
      <p:sp>
        <p:nvSpPr>
          <p:cNvPr id="6" name="Text Placeholder 5"/>
          <p:cNvSpPr>
            <a:spLocks noGrp="1"/>
          </p:cNvSpPr>
          <p:nvPr>
            <p:ph type="body" sz="quarter" idx="16"/>
          </p:nvPr>
        </p:nvSpPr>
        <p:spPr>
          <a:xfrm>
            <a:off x="304800" y="1828800"/>
            <a:ext cx="8077200" cy="4157472"/>
          </a:xfrm>
        </p:spPr>
        <p:txBody>
          <a:bodyPr/>
          <a:lstStyle/>
          <a:p>
            <a:r>
              <a:rPr lang="en-US" dirty="0" smtClean="0"/>
              <a:t>Main Idea 2</a:t>
            </a:r>
          </a:p>
          <a:p>
            <a:r>
              <a:rPr lang="en-US" sz="1500" b="0" dirty="0" smtClean="0">
                <a:solidFill>
                  <a:prstClr val="black"/>
                </a:solidFill>
                <a:ea typeface="Verdana" pitchFamily="34" charset="0"/>
                <a:cs typeface="Verdana" pitchFamily="34" charset="0"/>
              </a:rPr>
              <a:t>People </a:t>
            </a:r>
            <a:r>
              <a:rPr lang="en-US" sz="1500" b="0" dirty="0">
                <a:solidFill>
                  <a:prstClr val="black"/>
                </a:solidFill>
                <a:ea typeface="Verdana" pitchFamily="34" charset="0"/>
                <a:cs typeface="Verdana" pitchFamily="34" charset="0"/>
              </a:rPr>
              <a:t>adapted to new environments by making clothes and new types of </a:t>
            </a:r>
            <a:r>
              <a:rPr lang="en-US" sz="1500" b="0" dirty="0" smtClean="0">
                <a:solidFill>
                  <a:prstClr val="black"/>
                </a:solidFill>
                <a:ea typeface="Verdana" pitchFamily="34" charset="0"/>
                <a:cs typeface="Verdana" pitchFamily="34" charset="0"/>
              </a:rPr>
              <a:t>tools.</a:t>
            </a:r>
          </a:p>
          <a:p>
            <a:pPr marL="742950" lvl="1" indent="-285750">
              <a:spcBef>
                <a:spcPct val="50000"/>
              </a:spcBef>
              <a:buFont typeface="Arial" pitchFamily="34" charset="0"/>
              <a:buChar char="•"/>
              <a:defRPr/>
            </a:pPr>
            <a:r>
              <a:rPr lang="en-US" dirty="0">
                <a:solidFill>
                  <a:srgbClr val="003300"/>
                </a:solidFill>
              </a:rPr>
              <a:t>During the late Zhou period, thinkers came up with ideas about how to restore order to China. </a:t>
            </a:r>
          </a:p>
          <a:p>
            <a:pPr lvl="1">
              <a:spcBef>
                <a:spcPct val="50000"/>
              </a:spcBef>
              <a:defRPr/>
            </a:pPr>
            <a:r>
              <a:rPr lang="en-US" sz="1500" b="0" dirty="0" smtClean="0">
                <a:solidFill>
                  <a:prstClr val="black"/>
                </a:solidFill>
                <a:ea typeface="Verdana" pitchFamily="34" charset="0"/>
                <a:cs typeface="Verdana" pitchFamily="34" charset="0"/>
              </a:rPr>
              <a:t>		 –</a:t>
            </a:r>
            <a:r>
              <a:rPr lang="en-US" b="1" dirty="0">
                <a:solidFill>
                  <a:srgbClr val="E46C0A"/>
                </a:solidFill>
              </a:rPr>
              <a:t>Confucius</a:t>
            </a:r>
            <a:r>
              <a:rPr lang="en-US" dirty="0">
                <a:solidFill>
                  <a:srgbClr val="E46C0A"/>
                </a:solidFill>
              </a:rPr>
              <a:t> </a:t>
            </a:r>
            <a:r>
              <a:rPr lang="en-US" dirty="0">
                <a:solidFill>
                  <a:srgbClr val="000000"/>
                </a:solidFill>
              </a:rPr>
              <a:t>became the most influential teacher in Chinese history. The ideas of </a:t>
            </a:r>
            <a:r>
              <a:rPr lang="en-US" dirty="0" smtClean="0">
                <a:solidFill>
                  <a:srgbClr val="000000"/>
                </a:solidFill>
              </a:rPr>
              <a:t>				</a:t>
            </a:r>
            <a:r>
              <a:rPr lang="en-US" dirty="0">
                <a:solidFill>
                  <a:srgbClr val="000000"/>
                </a:solidFill>
              </a:rPr>
              <a:t> </a:t>
            </a:r>
            <a:r>
              <a:rPr lang="en-US" dirty="0" smtClean="0">
                <a:solidFill>
                  <a:srgbClr val="000000"/>
                </a:solidFill>
              </a:rPr>
              <a:t>  Confucius </a:t>
            </a:r>
            <a:r>
              <a:rPr lang="en-US" dirty="0">
                <a:solidFill>
                  <a:srgbClr val="000000"/>
                </a:solidFill>
              </a:rPr>
              <a:t>are known as </a:t>
            </a:r>
            <a:r>
              <a:rPr lang="en-US" b="1" dirty="0">
                <a:solidFill>
                  <a:srgbClr val="E46C0A"/>
                </a:solidFill>
              </a:rPr>
              <a:t>Confucianism</a:t>
            </a:r>
            <a:r>
              <a:rPr lang="en-US" dirty="0">
                <a:solidFill>
                  <a:srgbClr val="000000"/>
                </a:solidFill>
              </a:rPr>
              <a:t>.</a:t>
            </a:r>
            <a:endParaRPr lang="en-US" dirty="0">
              <a:solidFill>
                <a:srgbClr val="003300"/>
              </a:solidFill>
            </a:endParaRPr>
          </a:p>
          <a:p>
            <a:r>
              <a:rPr lang="en-US" sz="1800" dirty="0" smtClean="0">
                <a:solidFill>
                  <a:srgbClr val="2284A9"/>
                </a:solidFill>
                <a:latin typeface="Calibri" pitchFamily="34" charset="0"/>
                <a:cs typeface="Times" charset="0"/>
              </a:rPr>
              <a:t>    </a:t>
            </a:r>
            <a:endParaRPr lang="en-US" sz="1500" b="0" dirty="0"/>
          </a:p>
        </p:txBody>
      </p:sp>
      <p:sp>
        <p:nvSpPr>
          <p:cNvPr id="9" name="Text Box 4"/>
          <p:cNvSpPr txBox="1">
            <a:spLocks noChangeArrowheads="1"/>
          </p:cNvSpPr>
          <p:nvPr/>
        </p:nvSpPr>
        <p:spPr bwMode="auto">
          <a:xfrm>
            <a:off x="533400" y="3886200"/>
            <a:ext cx="22098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charset="0"/>
              </a:defRPr>
            </a:lvl1pPr>
            <a:lvl2pPr marL="742950" indent="-285750">
              <a:defRPr sz="2400" b="1">
                <a:solidFill>
                  <a:schemeClr val="tx1"/>
                </a:solidFill>
                <a:latin typeface="Times" charset="0"/>
              </a:defRPr>
            </a:lvl2pPr>
            <a:lvl3pPr marL="1143000" indent="-228600">
              <a:defRPr sz="2400" b="1">
                <a:solidFill>
                  <a:schemeClr val="tx1"/>
                </a:solidFill>
                <a:latin typeface="Times" charset="0"/>
              </a:defRPr>
            </a:lvl3pPr>
            <a:lvl4pPr marL="1600200" indent="-228600">
              <a:defRPr sz="2400" b="1">
                <a:solidFill>
                  <a:schemeClr val="tx1"/>
                </a:solidFill>
                <a:latin typeface="Times" charset="0"/>
              </a:defRPr>
            </a:lvl4pPr>
            <a:lvl5pPr marL="2057400" indent="-228600">
              <a:defRPr sz="2400" b="1">
                <a:solidFill>
                  <a:schemeClr val="tx1"/>
                </a:solidFill>
                <a:latin typeface="Times" charset="0"/>
              </a:defRPr>
            </a:lvl5pPr>
            <a:lvl6pPr marL="2514600" indent="-228600" algn="ctr" eaLnBrk="0" fontAlgn="base" hangingPunct="0">
              <a:spcBef>
                <a:spcPct val="0"/>
              </a:spcBef>
              <a:spcAft>
                <a:spcPct val="0"/>
              </a:spcAft>
              <a:defRPr sz="2400" b="1">
                <a:solidFill>
                  <a:schemeClr val="tx1"/>
                </a:solidFill>
                <a:latin typeface="Times" charset="0"/>
              </a:defRPr>
            </a:lvl6pPr>
            <a:lvl7pPr marL="2971800" indent="-228600" algn="ctr" eaLnBrk="0" fontAlgn="base" hangingPunct="0">
              <a:spcBef>
                <a:spcPct val="0"/>
              </a:spcBef>
              <a:spcAft>
                <a:spcPct val="0"/>
              </a:spcAft>
              <a:defRPr sz="2400" b="1">
                <a:solidFill>
                  <a:schemeClr val="tx1"/>
                </a:solidFill>
                <a:latin typeface="Times" charset="0"/>
              </a:defRPr>
            </a:lvl7pPr>
            <a:lvl8pPr marL="3429000" indent="-228600" algn="ctr" eaLnBrk="0" fontAlgn="base" hangingPunct="0">
              <a:spcBef>
                <a:spcPct val="0"/>
              </a:spcBef>
              <a:spcAft>
                <a:spcPct val="0"/>
              </a:spcAft>
              <a:defRPr sz="2400" b="1">
                <a:solidFill>
                  <a:schemeClr val="tx1"/>
                </a:solidFill>
                <a:latin typeface="Times" charset="0"/>
              </a:defRPr>
            </a:lvl8pPr>
            <a:lvl9pPr marL="3886200" indent="-228600" algn="ctr" eaLnBrk="0" fontAlgn="base" hangingPunct="0">
              <a:spcBef>
                <a:spcPct val="0"/>
              </a:spcBef>
              <a:spcAft>
                <a:spcPct val="0"/>
              </a:spcAft>
              <a:defRPr sz="2400" b="1">
                <a:solidFill>
                  <a:schemeClr val="tx1"/>
                </a:solidFill>
                <a:latin typeface="Times" charset="0"/>
              </a:defRPr>
            </a:lvl9pPr>
          </a:lstStyle>
          <a:p>
            <a:pPr algn="l" eaLnBrk="1" hangingPunct="1">
              <a:spcBef>
                <a:spcPct val="5000"/>
              </a:spcBef>
              <a:defRPr/>
            </a:pPr>
            <a:r>
              <a:rPr lang="en-US" sz="1600" dirty="0" smtClean="0">
                <a:latin typeface="+mn-lt"/>
              </a:rPr>
              <a:t>Moral Values</a:t>
            </a:r>
            <a:endParaRPr lang="en-US" sz="1600" b="0" dirty="0" smtClean="0">
              <a:latin typeface="Verdana" pitchFamily="34" charset="0"/>
            </a:endParaRPr>
          </a:p>
        </p:txBody>
      </p:sp>
      <p:sp>
        <p:nvSpPr>
          <p:cNvPr id="10" name="Text Box 2"/>
          <p:cNvSpPr txBox="1">
            <a:spLocks noChangeArrowheads="1"/>
          </p:cNvSpPr>
          <p:nvPr/>
        </p:nvSpPr>
        <p:spPr bwMode="auto">
          <a:xfrm>
            <a:off x="533400" y="4495800"/>
            <a:ext cx="22098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charset="0"/>
              </a:defRPr>
            </a:lvl1pPr>
            <a:lvl2pPr marL="742950" indent="-285750">
              <a:defRPr sz="2400" b="1">
                <a:solidFill>
                  <a:schemeClr val="tx1"/>
                </a:solidFill>
                <a:latin typeface="Times" charset="0"/>
              </a:defRPr>
            </a:lvl2pPr>
            <a:lvl3pPr marL="1143000" indent="-228600">
              <a:defRPr sz="2400" b="1">
                <a:solidFill>
                  <a:schemeClr val="tx1"/>
                </a:solidFill>
                <a:latin typeface="Times" charset="0"/>
              </a:defRPr>
            </a:lvl3pPr>
            <a:lvl4pPr marL="1600200" indent="-228600">
              <a:defRPr sz="2400" b="1">
                <a:solidFill>
                  <a:schemeClr val="tx1"/>
                </a:solidFill>
                <a:latin typeface="Times" charset="0"/>
              </a:defRPr>
            </a:lvl4pPr>
            <a:lvl5pPr marL="2057400" indent="-228600">
              <a:defRPr sz="2400" b="1">
                <a:solidFill>
                  <a:schemeClr val="tx1"/>
                </a:solidFill>
                <a:latin typeface="Times" charset="0"/>
              </a:defRPr>
            </a:lvl5pPr>
            <a:lvl6pPr marL="2514600" indent="-228600" algn="ctr" eaLnBrk="0" fontAlgn="base" hangingPunct="0">
              <a:spcBef>
                <a:spcPct val="0"/>
              </a:spcBef>
              <a:spcAft>
                <a:spcPct val="0"/>
              </a:spcAft>
              <a:defRPr sz="2400" b="1">
                <a:solidFill>
                  <a:schemeClr val="tx1"/>
                </a:solidFill>
                <a:latin typeface="Times" charset="0"/>
              </a:defRPr>
            </a:lvl6pPr>
            <a:lvl7pPr marL="2971800" indent="-228600" algn="ctr" eaLnBrk="0" fontAlgn="base" hangingPunct="0">
              <a:spcBef>
                <a:spcPct val="0"/>
              </a:spcBef>
              <a:spcAft>
                <a:spcPct val="0"/>
              </a:spcAft>
              <a:defRPr sz="2400" b="1">
                <a:solidFill>
                  <a:schemeClr val="tx1"/>
                </a:solidFill>
                <a:latin typeface="Times" charset="0"/>
              </a:defRPr>
            </a:lvl7pPr>
            <a:lvl8pPr marL="3429000" indent="-228600" algn="ctr" eaLnBrk="0" fontAlgn="base" hangingPunct="0">
              <a:spcBef>
                <a:spcPct val="0"/>
              </a:spcBef>
              <a:spcAft>
                <a:spcPct val="0"/>
              </a:spcAft>
              <a:defRPr sz="2400" b="1">
                <a:solidFill>
                  <a:schemeClr val="tx1"/>
                </a:solidFill>
                <a:latin typeface="Times" charset="0"/>
              </a:defRPr>
            </a:lvl8pPr>
            <a:lvl9pPr marL="3886200" indent="-228600" algn="ctr" eaLnBrk="0" fontAlgn="base" hangingPunct="0">
              <a:spcBef>
                <a:spcPct val="0"/>
              </a:spcBef>
              <a:spcAft>
                <a:spcPct val="0"/>
              </a:spcAft>
              <a:defRPr sz="2400" b="1">
                <a:solidFill>
                  <a:schemeClr val="tx1"/>
                </a:solidFill>
                <a:latin typeface="Times" charset="0"/>
              </a:defRPr>
            </a:lvl9pPr>
          </a:lstStyle>
          <a:p>
            <a:pPr algn="l" eaLnBrk="1" hangingPunct="1">
              <a:defRPr/>
            </a:pPr>
            <a:r>
              <a:rPr lang="en-US" sz="1600" dirty="0" smtClean="0">
                <a:latin typeface="+mn-lt"/>
              </a:rPr>
              <a:t>The </a:t>
            </a:r>
            <a:r>
              <a:rPr lang="en-US" sz="1600" i="1" dirty="0" smtClean="0">
                <a:latin typeface="+mn-lt"/>
              </a:rPr>
              <a:t>Analects</a:t>
            </a:r>
          </a:p>
        </p:txBody>
      </p:sp>
      <p:sp>
        <p:nvSpPr>
          <p:cNvPr id="11" name="Text Box 3"/>
          <p:cNvSpPr txBox="1">
            <a:spLocks noChangeArrowheads="1"/>
          </p:cNvSpPr>
          <p:nvPr/>
        </p:nvSpPr>
        <p:spPr bwMode="auto">
          <a:xfrm>
            <a:off x="533400" y="5105400"/>
            <a:ext cx="21336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charset="0"/>
              </a:defRPr>
            </a:lvl1pPr>
            <a:lvl2pPr marL="742950" indent="-285750">
              <a:defRPr sz="2400" b="1">
                <a:solidFill>
                  <a:schemeClr val="tx1"/>
                </a:solidFill>
                <a:latin typeface="Times" charset="0"/>
              </a:defRPr>
            </a:lvl2pPr>
            <a:lvl3pPr marL="1143000" indent="-228600">
              <a:defRPr sz="2400" b="1">
                <a:solidFill>
                  <a:schemeClr val="tx1"/>
                </a:solidFill>
                <a:latin typeface="Times" charset="0"/>
              </a:defRPr>
            </a:lvl3pPr>
            <a:lvl4pPr marL="1600200" indent="-228600">
              <a:defRPr sz="2400" b="1">
                <a:solidFill>
                  <a:schemeClr val="tx1"/>
                </a:solidFill>
                <a:latin typeface="Times" charset="0"/>
              </a:defRPr>
            </a:lvl4pPr>
            <a:lvl5pPr marL="2057400" indent="-228600">
              <a:defRPr sz="2400" b="1">
                <a:solidFill>
                  <a:schemeClr val="tx1"/>
                </a:solidFill>
                <a:latin typeface="Times" charset="0"/>
              </a:defRPr>
            </a:lvl5pPr>
            <a:lvl6pPr marL="2514600" indent="-228600" algn="ctr" eaLnBrk="0" fontAlgn="base" hangingPunct="0">
              <a:spcBef>
                <a:spcPct val="0"/>
              </a:spcBef>
              <a:spcAft>
                <a:spcPct val="0"/>
              </a:spcAft>
              <a:defRPr sz="2400" b="1">
                <a:solidFill>
                  <a:schemeClr val="tx1"/>
                </a:solidFill>
                <a:latin typeface="Times" charset="0"/>
              </a:defRPr>
            </a:lvl6pPr>
            <a:lvl7pPr marL="2971800" indent="-228600" algn="ctr" eaLnBrk="0" fontAlgn="base" hangingPunct="0">
              <a:spcBef>
                <a:spcPct val="0"/>
              </a:spcBef>
              <a:spcAft>
                <a:spcPct val="0"/>
              </a:spcAft>
              <a:defRPr sz="2400" b="1">
                <a:solidFill>
                  <a:schemeClr val="tx1"/>
                </a:solidFill>
                <a:latin typeface="Times" charset="0"/>
              </a:defRPr>
            </a:lvl7pPr>
            <a:lvl8pPr marL="3429000" indent="-228600" algn="ctr" eaLnBrk="0" fontAlgn="base" hangingPunct="0">
              <a:spcBef>
                <a:spcPct val="0"/>
              </a:spcBef>
              <a:spcAft>
                <a:spcPct val="0"/>
              </a:spcAft>
              <a:defRPr sz="2400" b="1">
                <a:solidFill>
                  <a:schemeClr val="tx1"/>
                </a:solidFill>
                <a:latin typeface="Times" charset="0"/>
              </a:defRPr>
            </a:lvl8pPr>
            <a:lvl9pPr marL="3886200" indent="-228600" algn="ctr" eaLnBrk="0" fontAlgn="base" hangingPunct="0">
              <a:spcBef>
                <a:spcPct val="0"/>
              </a:spcBef>
              <a:spcAft>
                <a:spcPct val="0"/>
              </a:spcAft>
              <a:defRPr sz="2400" b="1">
                <a:solidFill>
                  <a:schemeClr val="tx1"/>
                </a:solidFill>
                <a:latin typeface="Times" charset="0"/>
              </a:defRPr>
            </a:lvl9pPr>
          </a:lstStyle>
          <a:p>
            <a:pPr algn="l" eaLnBrk="1" hangingPunct="1">
              <a:defRPr/>
            </a:pPr>
            <a:r>
              <a:rPr lang="en-US" sz="1600" dirty="0" smtClean="0">
                <a:latin typeface="+mn-lt"/>
              </a:rPr>
              <a:t>Leading by Example</a:t>
            </a:r>
          </a:p>
        </p:txBody>
      </p:sp>
      <p:sp>
        <p:nvSpPr>
          <p:cNvPr id="12" name="Rectangle 11"/>
          <p:cNvSpPr/>
          <p:nvPr/>
        </p:nvSpPr>
        <p:spPr>
          <a:xfrm>
            <a:off x="2667000" y="3886200"/>
            <a:ext cx="5638800" cy="553998"/>
          </a:xfrm>
          <a:prstGeom prst="rect">
            <a:avLst/>
          </a:prstGeom>
        </p:spPr>
        <p:txBody>
          <a:bodyPr wrap="square">
            <a:spAutoFit/>
          </a:bodyPr>
          <a:lstStyle/>
          <a:p>
            <a:pPr>
              <a:defRPr/>
            </a:pPr>
            <a:r>
              <a:rPr lang="en-US" sz="1500" dirty="0">
                <a:solidFill>
                  <a:srgbClr val="003300"/>
                </a:solidFill>
              </a:rPr>
              <a:t>Disgusted with the rude and insensitive nature of the people around him, Confucius pushed for a return to </a:t>
            </a:r>
            <a:r>
              <a:rPr lang="en-US" sz="1500" b="1" dirty="0">
                <a:solidFill>
                  <a:srgbClr val="E46C0A"/>
                </a:solidFill>
              </a:rPr>
              <a:t>ethics</a:t>
            </a:r>
            <a:r>
              <a:rPr lang="en-US" sz="1500" dirty="0">
                <a:solidFill>
                  <a:srgbClr val="003300"/>
                </a:solidFill>
              </a:rPr>
              <a:t>, or moral values.</a:t>
            </a:r>
          </a:p>
        </p:txBody>
      </p:sp>
      <p:sp>
        <p:nvSpPr>
          <p:cNvPr id="13" name="Rectangle 12"/>
          <p:cNvSpPr/>
          <p:nvPr/>
        </p:nvSpPr>
        <p:spPr>
          <a:xfrm>
            <a:off x="2667000" y="4495800"/>
            <a:ext cx="5715000" cy="553998"/>
          </a:xfrm>
          <a:prstGeom prst="rect">
            <a:avLst/>
          </a:prstGeom>
        </p:spPr>
        <p:txBody>
          <a:bodyPr wrap="square">
            <a:spAutoFit/>
          </a:bodyPr>
          <a:lstStyle/>
          <a:p>
            <a:pPr>
              <a:defRPr/>
            </a:pPr>
            <a:r>
              <a:rPr lang="en-US" sz="1500" dirty="0">
                <a:solidFill>
                  <a:srgbClr val="003300"/>
                </a:solidFill>
              </a:rPr>
              <a:t>This code of ethics was passed down and written in a book. These stories focused on morality, family, society, and government.</a:t>
            </a:r>
          </a:p>
        </p:txBody>
      </p:sp>
      <p:sp>
        <p:nvSpPr>
          <p:cNvPr id="14" name="Rectangle 13"/>
          <p:cNvSpPr/>
          <p:nvPr/>
        </p:nvSpPr>
        <p:spPr>
          <a:xfrm>
            <a:off x="2667000" y="5105400"/>
            <a:ext cx="5410200" cy="1015663"/>
          </a:xfrm>
          <a:prstGeom prst="rect">
            <a:avLst/>
          </a:prstGeom>
        </p:spPr>
        <p:txBody>
          <a:bodyPr wrap="square">
            <a:spAutoFit/>
          </a:bodyPr>
          <a:lstStyle/>
          <a:p>
            <a:pPr>
              <a:defRPr/>
            </a:pPr>
            <a:r>
              <a:rPr lang="en-US" sz="1500" dirty="0">
                <a:solidFill>
                  <a:srgbClr val="003300"/>
                </a:solidFill>
              </a:rPr>
              <a:t>One of the major ideas Confucius put forth for the success of both family and government was leading by example. Confucius believed that when people behaved well and acted morally, they were carrying out what heaven expected of them.</a:t>
            </a:r>
          </a:p>
        </p:txBody>
      </p:sp>
    </p:spTree>
    <p:extLst>
      <p:ext uri="{BB962C8B-B14F-4D97-AF65-F5344CB8AC3E}">
        <p14:creationId xmlns:p14="http://schemas.microsoft.com/office/powerpoint/2010/main" val="218414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15</a:t>
            </a:fld>
            <a:endParaRPr lang="en-US" dirty="0"/>
          </a:p>
        </p:txBody>
      </p:sp>
      <p:sp>
        <p:nvSpPr>
          <p:cNvPr id="5" name="Text Placeholder 4"/>
          <p:cNvSpPr>
            <a:spLocks noGrp="1"/>
          </p:cNvSpPr>
          <p:nvPr>
            <p:ph type="body" sz="quarter" idx="13"/>
          </p:nvPr>
        </p:nvSpPr>
        <p:spPr/>
        <p:txBody>
          <a:bodyPr/>
          <a:lstStyle/>
          <a:p>
            <a:r>
              <a:rPr lang="en-US" dirty="0" smtClean="0"/>
              <a:t>Daoism and Legalism</a:t>
            </a:r>
            <a:endParaRPr lang="en-US" dirty="0"/>
          </a:p>
        </p:txBody>
      </p:sp>
      <p:sp>
        <p:nvSpPr>
          <p:cNvPr id="6" name="Text Placeholder 5"/>
          <p:cNvSpPr>
            <a:spLocks noGrp="1"/>
          </p:cNvSpPr>
          <p:nvPr>
            <p:ph type="body" sz="quarter" idx="16"/>
          </p:nvPr>
        </p:nvSpPr>
        <p:spPr/>
        <p:txBody>
          <a:bodyPr/>
          <a:lstStyle/>
          <a:p>
            <a:r>
              <a:rPr lang="en-US" dirty="0" smtClean="0"/>
              <a:t>Main Idea 3</a:t>
            </a:r>
          </a:p>
          <a:p>
            <a:r>
              <a:rPr lang="en-US" sz="1500" b="0" dirty="0" smtClean="0">
                <a:solidFill>
                  <a:prstClr val="black"/>
                </a:solidFill>
                <a:ea typeface="Verdana" pitchFamily="34" charset="0"/>
                <a:cs typeface="Verdana" pitchFamily="34" charset="0"/>
              </a:rPr>
              <a:t>Daoism and Legalism also gained followers.</a:t>
            </a:r>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Daoism</a:t>
            </a:r>
          </a:p>
          <a:p>
            <a:pPr marL="1245870" lvl="3" indent="-285750">
              <a:spcBef>
                <a:spcPct val="50000"/>
              </a:spcBef>
              <a:buFont typeface="Arial"/>
              <a:buChar char="•"/>
              <a:defRPr/>
            </a:pPr>
            <a:r>
              <a:rPr lang="en-US" sz="1500" dirty="0" smtClean="0">
                <a:solidFill>
                  <a:srgbClr val="000000"/>
                </a:solidFill>
              </a:rPr>
              <a:t>The name </a:t>
            </a:r>
            <a:r>
              <a:rPr lang="en-US" sz="1500" b="1" dirty="0" smtClean="0">
                <a:solidFill>
                  <a:srgbClr val="E46C0A"/>
                </a:solidFill>
              </a:rPr>
              <a:t>Daoism</a:t>
            </a:r>
            <a:r>
              <a:rPr lang="en-US" sz="1500" b="0" dirty="0" smtClean="0"/>
              <a:t> </a:t>
            </a:r>
            <a:r>
              <a:rPr lang="en-US" sz="1500" b="0" dirty="0"/>
              <a:t>comes from </a:t>
            </a:r>
            <a:r>
              <a:rPr lang="en-US" sz="1500" b="0" i="1" dirty="0"/>
              <a:t>Dao</a:t>
            </a:r>
            <a:r>
              <a:rPr lang="en-US" sz="1500" b="0" dirty="0"/>
              <a:t>, meaning “the way.</a:t>
            </a:r>
            <a:r>
              <a:rPr lang="en-US" sz="1500" b="0" dirty="0" smtClean="0"/>
              <a:t>” Daoism stressed living in harmony with the Dao, the guiding force of all reality.</a:t>
            </a:r>
            <a:endParaRPr lang="en-US" sz="1500" b="0" dirty="0"/>
          </a:p>
          <a:p>
            <a:pPr marL="1245870" lvl="3" indent="-285750">
              <a:spcBef>
                <a:spcPct val="50000"/>
              </a:spcBef>
              <a:buFont typeface="Arial"/>
              <a:buChar char="•"/>
              <a:defRPr/>
            </a:pPr>
            <a:r>
              <a:rPr lang="en-US" sz="1500" b="0" dirty="0"/>
              <a:t>Daoists believed that people should avoid interfering with nature or each other.</a:t>
            </a:r>
          </a:p>
          <a:p>
            <a:pPr marL="1245870" lvl="3" indent="-285750">
              <a:spcBef>
                <a:spcPct val="50000"/>
              </a:spcBef>
              <a:buFont typeface="Arial"/>
              <a:buChar char="•"/>
              <a:defRPr/>
            </a:pPr>
            <a:r>
              <a:rPr lang="en-US" sz="1500" b="0" i="1" dirty="0" smtClean="0"/>
              <a:t>The </a:t>
            </a:r>
            <a:r>
              <a:rPr lang="en-US" sz="1500" b="0" i="1" dirty="0"/>
              <a:t>Way and Its </a:t>
            </a:r>
            <a:r>
              <a:rPr lang="en-US" sz="1500" b="0" i="1" dirty="0" smtClean="0"/>
              <a:t>Power</a:t>
            </a:r>
            <a:r>
              <a:rPr lang="en-US" sz="1500" dirty="0"/>
              <a:t> </a:t>
            </a:r>
            <a:r>
              <a:rPr lang="en-US" sz="1500" dirty="0" smtClean="0"/>
              <a:t>is a book written by </a:t>
            </a:r>
            <a:r>
              <a:rPr lang="en-US" sz="1500" b="1" dirty="0" smtClean="0">
                <a:solidFill>
                  <a:srgbClr val="E46C0A"/>
                </a:solidFill>
              </a:rPr>
              <a:t>Laozi</a:t>
            </a:r>
            <a:r>
              <a:rPr lang="en-US" sz="1500" dirty="0" smtClean="0"/>
              <a:t>. It</a:t>
            </a:r>
            <a:r>
              <a:rPr lang="en-US" sz="1500" b="0" dirty="0" smtClean="0"/>
              <a:t> teaches </a:t>
            </a:r>
            <a:r>
              <a:rPr lang="en-US" sz="1500" b="0" dirty="0"/>
              <a:t>that power and wealth are unnecessary. </a:t>
            </a:r>
          </a:p>
          <a:p>
            <a:endParaRPr lang="en-US" sz="1500" b="0" dirty="0"/>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236763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2</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16</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342675"/>
          </a:xfrm>
          <a:prstGeom prst="rect">
            <a:avLst/>
          </a:prstGeom>
        </p:spPr>
        <p:txBody>
          <a:bodyPr wrap="square">
            <a:spAutoFit/>
          </a:bodyPr>
          <a:lstStyle/>
          <a:p>
            <a:pPr marL="742950" lvl="1" indent="-285750">
              <a:spcBef>
                <a:spcPct val="50000"/>
              </a:spcBef>
              <a:buFont typeface="Arial" pitchFamily="34" charset="0"/>
              <a:buChar char="•"/>
              <a:defRPr/>
            </a:pPr>
            <a:r>
              <a:rPr lang="en-US" sz="1500" dirty="0" smtClean="0">
                <a:solidFill>
                  <a:srgbClr val="003300"/>
                </a:solidFill>
              </a:rPr>
              <a:t>The belief that people were bad by nature and needed to be controlled is </a:t>
            </a:r>
            <a:r>
              <a:rPr lang="en-US" sz="1500" b="1" dirty="0" smtClean="0">
                <a:solidFill>
                  <a:srgbClr val="E46C0A"/>
                </a:solidFill>
              </a:rPr>
              <a:t>legalism</a:t>
            </a:r>
            <a:r>
              <a:rPr lang="en-US" sz="1500" dirty="0" smtClean="0">
                <a:solidFill>
                  <a:srgbClr val="003300"/>
                </a:solidFill>
              </a:rPr>
              <a:t>.</a:t>
            </a:r>
          </a:p>
          <a:p>
            <a:pPr marL="742950" lvl="1" indent="-285750">
              <a:spcBef>
                <a:spcPct val="50000"/>
              </a:spcBef>
              <a:buFont typeface="Arial" pitchFamily="34" charset="0"/>
              <a:buChar char="•"/>
              <a:defRPr/>
            </a:pPr>
            <a:r>
              <a:rPr lang="en-US" sz="1500" dirty="0" smtClean="0"/>
              <a:t>It </a:t>
            </a:r>
            <a:r>
              <a:rPr lang="en-US" sz="1500" dirty="0"/>
              <a:t>is unconcerned with religion or individual thought, </a:t>
            </a:r>
            <a:r>
              <a:rPr lang="en-US" sz="1500" dirty="0" smtClean="0"/>
              <a:t>and aim to be prepared </a:t>
            </a:r>
            <a:r>
              <a:rPr lang="en-US" sz="1500" dirty="0"/>
              <a:t>always for </a:t>
            </a:r>
            <a:r>
              <a:rPr lang="en-US" sz="1500" dirty="0" smtClean="0"/>
              <a:t>war.</a:t>
            </a:r>
          </a:p>
          <a:p>
            <a:pPr marL="742950" lvl="1" indent="-285750">
              <a:spcBef>
                <a:spcPct val="50000"/>
              </a:spcBef>
              <a:buFont typeface="Arial" pitchFamily="34" charset="0"/>
              <a:buChar char="•"/>
              <a:defRPr/>
            </a:pPr>
            <a:r>
              <a:rPr lang="en-US" sz="1500" dirty="0" smtClean="0"/>
              <a:t>Legalists </a:t>
            </a:r>
            <a:r>
              <a:rPr lang="en-US" sz="1500" dirty="0"/>
              <a:t>put their ideas into practice throughout China</a:t>
            </a:r>
            <a:r>
              <a:rPr lang="en-US" sz="1500" dirty="0" smtClean="0"/>
              <a:t>.</a:t>
            </a:r>
            <a:endParaRPr lang="en-US" sz="1500" dirty="0"/>
          </a:p>
          <a:p>
            <a:pPr marL="1031875" lvl="2" indent="-285750" defTabSz="465138">
              <a:lnSpc>
                <a:spcPct val="90000"/>
              </a:lnSpc>
              <a:spcBef>
                <a:spcPct val="50000"/>
              </a:spcBef>
              <a:buFont typeface="Arial"/>
              <a:buChar char="•"/>
            </a:pPr>
            <a:endParaRPr lang="en-US" sz="1500" dirty="0">
              <a:solidFill>
                <a:srgbClr val="003300"/>
              </a:solidFill>
            </a:endParaRPr>
          </a:p>
        </p:txBody>
      </p:sp>
      <p:sp>
        <p:nvSpPr>
          <p:cNvPr id="17" name="Rectangle 158"/>
          <p:cNvSpPr>
            <a:spLocks noChangeArrowheads="1"/>
          </p:cNvSpPr>
          <p:nvPr/>
        </p:nvSpPr>
        <p:spPr bwMode="auto">
          <a:xfrm>
            <a:off x="762000" y="1981200"/>
            <a:ext cx="922849"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Legalism</a:t>
            </a:r>
            <a:endParaRPr lang="en-US" sz="1600" b="1" dirty="0">
              <a:solidFill>
                <a:srgbClr val="0076B7"/>
              </a:solidFill>
              <a:latin typeface="Calibri" pitchFamily="34" charset="0"/>
            </a:endParaRPr>
          </a:p>
        </p:txBody>
      </p:sp>
      <p:sp>
        <p:nvSpPr>
          <p:cNvPr id="10" name="TextBox 9"/>
          <p:cNvSpPr txBox="1"/>
          <p:nvPr/>
        </p:nvSpPr>
        <p:spPr>
          <a:xfrm>
            <a:off x="7701280" y="29972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130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17</a:t>
            </a:fld>
            <a:endParaRPr lang="en-US" dirty="0"/>
          </a:p>
        </p:txBody>
      </p:sp>
      <p:sp>
        <p:nvSpPr>
          <p:cNvPr id="5" name="Text Placeholder 4"/>
          <p:cNvSpPr>
            <a:spLocks noGrp="1"/>
          </p:cNvSpPr>
          <p:nvPr>
            <p:ph type="body" sz="quarter" idx="13"/>
          </p:nvPr>
        </p:nvSpPr>
        <p:spPr/>
        <p:txBody>
          <a:bodyPr/>
          <a:lstStyle/>
          <a:p>
            <a:r>
              <a:rPr lang="en-US" dirty="0" smtClean="0"/>
              <a:t>The Qin Dynasty</a:t>
            </a:r>
            <a:endParaRPr lang="en-US" dirty="0"/>
          </a:p>
        </p:txBody>
      </p:sp>
      <p:sp>
        <p:nvSpPr>
          <p:cNvPr id="6" name="Text Placeholder 5"/>
          <p:cNvSpPr>
            <a:spLocks noGrp="1"/>
          </p:cNvSpPr>
          <p:nvPr>
            <p:ph type="body" sz="quarter" idx="14"/>
          </p:nvPr>
        </p:nvSpPr>
        <p:spPr/>
        <p:txBody>
          <a:bodyPr/>
          <a:lstStyle/>
          <a:p>
            <a:r>
              <a:rPr lang="en-US" dirty="0" smtClean="0"/>
              <a:t>LESSON </a:t>
            </a:r>
            <a:r>
              <a:rPr lang="en-US" dirty="0"/>
              <a:t>3</a:t>
            </a:r>
          </a:p>
        </p:txBody>
      </p:sp>
      <p:sp>
        <p:nvSpPr>
          <p:cNvPr id="7" name="Text Placeholder 6"/>
          <p:cNvSpPr>
            <a:spLocks noGrp="1"/>
          </p:cNvSpPr>
          <p:nvPr>
            <p:ph type="body" sz="quarter" idx="15"/>
          </p:nvPr>
        </p:nvSpPr>
        <p:spPr/>
        <p:txBody>
          <a:bodyPr/>
          <a:lstStyle/>
          <a:p>
            <a:r>
              <a:rPr lang="en-US" dirty="0" smtClean="0"/>
              <a:t>The Big Idea</a:t>
            </a:r>
          </a:p>
          <a:p>
            <a:pPr marL="635000">
              <a:spcBef>
                <a:spcPct val="50000"/>
              </a:spcBef>
              <a:defRPr/>
            </a:pPr>
            <a:r>
              <a:rPr lang="en-US" sz="1500" b="0" dirty="0" smtClean="0">
                <a:solidFill>
                  <a:prstClr val="black"/>
                </a:solidFill>
                <a:ea typeface="Verdana" pitchFamily="34" charset="0"/>
                <a:cs typeface="Verdana" pitchFamily="34" charset="0"/>
              </a:rPr>
              <a:t>The </a:t>
            </a:r>
            <a:r>
              <a:rPr lang="en-US" sz="1500" b="0" dirty="0">
                <a:solidFill>
                  <a:prstClr val="black"/>
                </a:solidFill>
                <a:ea typeface="Verdana" pitchFamily="34" charset="0"/>
                <a:cs typeface="Verdana" pitchFamily="34" charset="0"/>
              </a:rPr>
              <a:t>Qin dynasty unified China with a strong government and a system of standardization.</a:t>
            </a:r>
          </a:p>
          <a:p>
            <a:pPr>
              <a:defRPr/>
            </a:pPr>
            <a:r>
              <a:rPr lang="en-US" dirty="0" smtClean="0">
                <a:latin typeface="Calibri" pitchFamily="34" charset="0"/>
                <a:cs typeface="Calibri" pitchFamily="34" charset="0"/>
              </a:rPr>
              <a:t> </a:t>
            </a:r>
            <a:r>
              <a:rPr lang="en-US" dirty="0">
                <a:latin typeface="Calibri" pitchFamily="34" charset="0"/>
                <a:cs typeface="Calibri" pitchFamily="34" charset="0"/>
              </a:rPr>
              <a:t>Main Ideas</a:t>
            </a:r>
          </a:p>
          <a:p>
            <a:pPr marL="635000" indent="342900">
              <a:spcBef>
                <a:spcPct val="50000"/>
              </a:spcBef>
              <a:buFont typeface="Arial" pitchFamily="34" charset="0"/>
              <a:buChar char="•"/>
              <a:defRPr/>
            </a:pPr>
            <a:r>
              <a:rPr lang="en-US" sz="1500" b="0" dirty="0">
                <a:solidFill>
                  <a:prstClr val="black"/>
                </a:solidFill>
                <a:ea typeface="Verdana" pitchFamily="34" charset="0"/>
                <a:cs typeface="Verdana" pitchFamily="34" charset="0"/>
              </a:rPr>
              <a:t>The first Qin emperor created a strong but strict government.</a:t>
            </a:r>
          </a:p>
          <a:p>
            <a:pPr marL="635000" indent="342900">
              <a:spcBef>
                <a:spcPct val="50000"/>
              </a:spcBef>
              <a:buFont typeface="Arial" pitchFamily="34" charset="0"/>
              <a:buChar char="•"/>
              <a:defRPr/>
            </a:pPr>
            <a:r>
              <a:rPr lang="en-US" sz="1500" b="0" dirty="0">
                <a:solidFill>
                  <a:prstClr val="black"/>
                </a:solidFill>
                <a:ea typeface="Verdana" pitchFamily="34" charset="0"/>
                <a:cs typeface="Verdana" pitchFamily="34" charset="0"/>
              </a:rPr>
              <a:t>A unified China was created through Qin policies and achievements.</a:t>
            </a:r>
          </a:p>
          <a:p>
            <a:endParaRPr lang="en-US" dirty="0"/>
          </a:p>
        </p:txBody>
      </p:sp>
      <p:sp>
        <p:nvSpPr>
          <p:cNvPr id="2" name="TextBox 1"/>
          <p:cNvSpPr txBox="1"/>
          <p:nvPr/>
        </p:nvSpPr>
        <p:spPr>
          <a:xfrm>
            <a:off x="1466273" y="19396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1472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18</a:t>
            </a:fld>
            <a:endParaRPr lang="en-US" dirty="0"/>
          </a:p>
        </p:txBody>
      </p:sp>
      <p:sp>
        <p:nvSpPr>
          <p:cNvPr id="5" name="Text Placeholder 4"/>
          <p:cNvSpPr>
            <a:spLocks noGrp="1"/>
          </p:cNvSpPr>
          <p:nvPr>
            <p:ph type="body" sz="quarter" idx="13"/>
          </p:nvPr>
        </p:nvSpPr>
        <p:spPr/>
        <p:txBody>
          <a:bodyPr/>
          <a:lstStyle/>
          <a:p>
            <a:r>
              <a:rPr lang="en-US" dirty="0" smtClean="0"/>
              <a:t>The Qin Emperor’s Strong Government</a:t>
            </a:r>
            <a:endParaRPr lang="en-US" dirty="0"/>
          </a:p>
        </p:txBody>
      </p:sp>
      <p:sp>
        <p:nvSpPr>
          <p:cNvPr id="6" name="Text Placeholder 5"/>
          <p:cNvSpPr>
            <a:spLocks noGrp="1"/>
          </p:cNvSpPr>
          <p:nvPr>
            <p:ph type="body" sz="quarter" idx="16"/>
          </p:nvPr>
        </p:nvSpPr>
        <p:spPr>
          <a:xfrm>
            <a:off x="304800" y="1752600"/>
            <a:ext cx="8077200" cy="4157472"/>
          </a:xfrm>
        </p:spPr>
        <p:txBody>
          <a:bodyPr/>
          <a:lstStyle/>
          <a:p>
            <a:r>
              <a:rPr lang="en-US" dirty="0" smtClean="0"/>
              <a:t>Main Idea 1</a:t>
            </a:r>
          </a:p>
          <a:p>
            <a:r>
              <a:rPr lang="en-US" sz="1500" b="0" dirty="0" smtClean="0">
                <a:solidFill>
                  <a:prstClr val="black"/>
                </a:solidFill>
                <a:ea typeface="Verdana" pitchFamily="34" charset="0"/>
                <a:cs typeface="Verdana" pitchFamily="34" charset="0"/>
              </a:rPr>
              <a:t>The </a:t>
            </a:r>
            <a:r>
              <a:rPr lang="en-US" sz="1500" b="0" dirty="0">
                <a:solidFill>
                  <a:prstClr val="black"/>
                </a:solidFill>
                <a:ea typeface="Verdana" pitchFamily="34" charset="0"/>
                <a:cs typeface="Verdana" pitchFamily="34" charset="0"/>
              </a:rPr>
              <a:t>first Qin emperor created a strong but strict government.</a:t>
            </a:r>
          </a:p>
        </p:txBody>
      </p:sp>
      <p:sp>
        <p:nvSpPr>
          <p:cNvPr id="7" name="TextBox 6"/>
          <p:cNvSpPr txBox="1"/>
          <p:nvPr/>
        </p:nvSpPr>
        <p:spPr>
          <a:xfrm>
            <a:off x="1408545" y="2124364"/>
            <a:ext cx="184666" cy="369332"/>
          </a:xfrm>
          <a:prstGeom prst="rect">
            <a:avLst/>
          </a:prstGeom>
          <a:noFill/>
        </p:spPr>
        <p:txBody>
          <a:bodyPr wrap="none" rtlCol="0">
            <a:spAutoFit/>
          </a:bodyPr>
          <a:lstStyle/>
          <a:p>
            <a:endParaRPr lang="en-US" dirty="0"/>
          </a:p>
        </p:txBody>
      </p:sp>
      <p:sp>
        <p:nvSpPr>
          <p:cNvPr id="8" name="Rectangle 3"/>
          <p:cNvSpPr txBox="1">
            <a:spLocks noChangeArrowheads="1"/>
          </p:cNvSpPr>
          <p:nvPr/>
        </p:nvSpPr>
        <p:spPr bwMode="auto">
          <a:xfrm>
            <a:off x="381000" y="2514600"/>
            <a:ext cx="7239000" cy="3200400"/>
          </a:xfrm>
          <a:prstGeom prst="rect">
            <a:avLst/>
          </a:prstGeom>
          <a:solidFill>
            <a:schemeClr val="bg1"/>
          </a:solidFill>
          <a:ln>
            <a:noFill/>
            <a:miter lim="800000"/>
            <a:headEnd/>
            <a:tailEnd/>
          </a:ln>
        </p:spPr>
        <p:txBody>
          <a:bodyPr vert="horz" wrap="square" lIns="91440" tIns="45720" rIns="91440" bIns="45720" numCol="1" anchor="t" anchorCtr="0" compatLnSpc="1">
            <a:prstTxWarp prst="textNoShape">
              <a:avLst/>
            </a:prstTxWarp>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endParaRPr lang="en-US" sz="1600" b="1" dirty="0" smtClean="0">
              <a:solidFill>
                <a:srgbClr val="2284A9"/>
              </a:solidFill>
              <a:latin typeface="Calibri" pitchFamily="34" charset="0"/>
              <a:cs typeface="Times" charset="0"/>
            </a:endParaRPr>
          </a:p>
          <a:p>
            <a:pPr>
              <a:lnSpc>
                <a:spcPct val="90000"/>
              </a:lnSpc>
            </a:pPr>
            <a:r>
              <a:rPr lang="en-US" sz="1600" b="1" dirty="0" smtClean="0">
                <a:solidFill>
                  <a:srgbClr val="0076B7"/>
                </a:solidFill>
                <a:latin typeface="Calibri" pitchFamily="34" charset="0"/>
                <a:cs typeface="Times" charset="0"/>
              </a:rPr>
              <a:t>Shi Huangdi</a:t>
            </a:r>
          </a:p>
          <a:p>
            <a:pPr marL="742950" lvl="1" indent="-285750">
              <a:lnSpc>
                <a:spcPct val="95000"/>
              </a:lnSpc>
              <a:spcBef>
                <a:spcPct val="50000"/>
              </a:spcBef>
              <a:buFont typeface="Arial" pitchFamily="34" charset="0"/>
              <a:buChar char="•"/>
              <a:defRPr/>
            </a:pPr>
            <a:r>
              <a:rPr lang="en-US" sz="1500" dirty="0">
                <a:solidFill>
                  <a:srgbClr val="003300"/>
                </a:solidFill>
              </a:rPr>
              <a:t>The Legalist Qin king Yin Zheng took the throne in 221 BC and gave himself the title </a:t>
            </a:r>
            <a:r>
              <a:rPr lang="en-US" sz="1500" b="1" dirty="0" smtClean="0">
                <a:solidFill>
                  <a:srgbClr val="E46C0A"/>
                </a:solidFill>
              </a:rPr>
              <a:t>Shi Huangdi</a:t>
            </a:r>
            <a:r>
              <a:rPr lang="en-US" sz="1500" dirty="0" smtClean="0">
                <a:solidFill>
                  <a:srgbClr val="003300"/>
                </a:solidFill>
              </a:rPr>
              <a:t>, </a:t>
            </a:r>
            <a:r>
              <a:rPr lang="en-US" sz="1500" dirty="0">
                <a:solidFill>
                  <a:srgbClr val="003300"/>
                </a:solidFill>
              </a:rPr>
              <a:t>which means “first emperor.”</a:t>
            </a:r>
          </a:p>
          <a:p>
            <a:pPr marL="742950" lvl="1" indent="-285750">
              <a:lnSpc>
                <a:spcPct val="95000"/>
              </a:lnSpc>
              <a:spcBef>
                <a:spcPct val="50000"/>
              </a:spcBef>
              <a:buFont typeface="Arial" pitchFamily="34" charset="0"/>
              <a:buChar char="•"/>
              <a:defRPr/>
            </a:pPr>
            <a:r>
              <a:rPr lang="en-US" sz="1500" dirty="0">
                <a:solidFill>
                  <a:srgbClr val="003300"/>
                </a:solidFill>
              </a:rPr>
              <a:t>He burned all books and writings that dealt with any practice other than Legalism. </a:t>
            </a:r>
          </a:p>
          <a:p>
            <a:pPr marL="742950" lvl="1" indent="-285750">
              <a:lnSpc>
                <a:spcPct val="95000"/>
              </a:lnSpc>
              <a:spcBef>
                <a:spcPct val="50000"/>
              </a:spcBef>
              <a:buFont typeface="Arial" pitchFamily="34" charset="0"/>
              <a:buChar char="•"/>
              <a:defRPr/>
            </a:pPr>
            <a:r>
              <a:rPr lang="en-US" sz="1500" dirty="0">
                <a:solidFill>
                  <a:srgbClr val="003300"/>
                </a:solidFill>
              </a:rPr>
              <a:t>He created a strict government with harsh punishments.</a:t>
            </a:r>
          </a:p>
          <a:p>
            <a:pPr marL="742950" lvl="1" indent="-285750">
              <a:lnSpc>
                <a:spcPct val="95000"/>
              </a:lnSpc>
              <a:spcBef>
                <a:spcPct val="50000"/>
              </a:spcBef>
              <a:buFont typeface="Arial" pitchFamily="34" charset="0"/>
              <a:buChar char="•"/>
              <a:defRPr/>
            </a:pPr>
            <a:r>
              <a:rPr lang="en-US" sz="1500" dirty="0">
                <a:solidFill>
                  <a:srgbClr val="003300"/>
                </a:solidFill>
              </a:rPr>
              <a:t>He used his armies to expand the empire and ensured that there would be no more revolts in the new territory. </a:t>
            </a:r>
          </a:p>
          <a:p>
            <a:pPr>
              <a:lnSpc>
                <a:spcPct val="90000"/>
              </a:lnSpc>
            </a:pPr>
            <a:endParaRPr lang="en-US" sz="1600" b="1" dirty="0" smtClean="0">
              <a:solidFill>
                <a:srgbClr val="2284A9"/>
              </a:solidFill>
              <a:latin typeface="Calibri" pitchFamily="34" charset="0"/>
              <a:cs typeface="Times" charset="0"/>
            </a:endParaRPr>
          </a:p>
          <a:p>
            <a:pPr>
              <a:lnSpc>
                <a:spcPct val="90000"/>
              </a:lnSpc>
            </a:pPr>
            <a:endParaRPr lang="en-US" sz="1600" b="1" dirty="0">
              <a:solidFill>
                <a:srgbClr val="2284A9"/>
              </a:solidFill>
              <a:latin typeface="Calibri" pitchFamily="34" charset="0"/>
              <a:cs typeface="Times" charset="0"/>
            </a:endParaRPr>
          </a:p>
          <a:p>
            <a:pPr>
              <a:lnSpc>
                <a:spcPct val="90000"/>
              </a:lnSpc>
            </a:pPr>
            <a:endParaRPr lang="en-US" sz="1600" b="1" dirty="0">
              <a:solidFill>
                <a:srgbClr val="2284A9"/>
              </a:solidFill>
              <a:latin typeface="Calibri" pitchFamily="34" charset="0"/>
            </a:endParaRPr>
          </a:p>
        </p:txBody>
      </p:sp>
      <p:sp>
        <p:nvSpPr>
          <p:cNvPr id="10" name="Rectangle 3"/>
          <p:cNvSpPr txBox="1">
            <a:spLocks noChangeArrowheads="1"/>
          </p:cNvSpPr>
          <p:nvPr/>
        </p:nvSpPr>
        <p:spPr bwMode="auto">
          <a:xfrm>
            <a:off x="457200" y="4114800"/>
            <a:ext cx="8382000" cy="3111500"/>
          </a:xfrm>
          <a:prstGeom prst="rect">
            <a:avLst/>
          </a:prstGeom>
          <a:noFill/>
          <a:ln>
            <a:noFill/>
            <a:miter lim="800000"/>
            <a:headEnd/>
            <a:tailEnd/>
          </a:ln>
        </p:spPr>
        <p:txBody>
          <a:bodyPr vert="horz" wrap="square" lIns="91440" tIns="45720" rIns="91440" bIns="45720" numCol="1" anchor="t" anchorCtr="0" compatLnSpc="1">
            <a:prstTxWarp prst="textNoShape">
              <a:avLst/>
            </a:prstTxWarp>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7662" defTabSz="465138">
              <a:spcBef>
                <a:spcPct val="50000"/>
              </a:spcBef>
            </a:pPr>
            <a:endParaRPr lang="en-US" sz="1500" dirty="0" smtClean="0">
              <a:solidFill>
                <a:srgbClr val="003300"/>
              </a:solidFill>
            </a:endParaRPr>
          </a:p>
        </p:txBody>
      </p:sp>
      <p:sp>
        <p:nvSpPr>
          <p:cNvPr id="11" name="TextBox 10"/>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3273348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19</a:t>
            </a:fld>
            <a:endParaRPr lang="en-US" dirty="0"/>
          </a:p>
        </p:txBody>
      </p:sp>
      <p:sp>
        <p:nvSpPr>
          <p:cNvPr id="6" name="Text Placeholder 5"/>
          <p:cNvSpPr>
            <a:spLocks noGrp="1"/>
          </p:cNvSpPr>
          <p:nvPr>
            <p:ph type="body" sz="quarter" idx="15"/>
          </p:nvPr>
        </p:nvSpPr>
        <p:spPr/>
        <p:txBody>
          <a:bodyPr/>
          <a:lstStyle/>
          <a:p>
            <a:r>
              <a:rPr lang="en-US" dirty="0" smtClean="0"/>
              <a:t>Main Idea 1</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227259"/>
          </a:xfrm>
          <a:prstGeom prst="rect">
            <a:avLst/>
          </a:prstGeom>
        </p:spPr>
        <p:txBody>
          <a:bodyPr wrap="square">
            <a:spAutoFit/>
          </a:bodyPr>
          <a:lstStyle/>
          <a:p>
            <a:pPr marL="1200150" lvl="2" indent="-285750">
              <a:spcBef>
                <a:spcPct val="50000"/>
              </a:spcBef>
              <a:buFont typeface="Arial"/>
              <a:buChar char="•"/>
            </a:pPr>
            <a:r>
              <a:rPr lang="en-US" sz="1500" dirty="0" smtClean="0">
                <a:solidFill>
                  <a:srgbClr val="003300"/>
                </a:solidFill>
              </a:rPr>
              <a:t>Shi Huangdi </a:t>
            </a:r>
            <a:r>
              <a:rPr lang="en-US" sz="1500" dirty="0">
                <a:solidFill>
                  <a:srgbClr val="003300"/>
                </a:solidFill>
              </a:rPr>
              <a:t>claimed all power and took land away from the lords. Commoners were forced to work on government building projects.</a:t>
            </a:r>
          </a:p>
          <a:p>
            <a:pPr marL="1200150" lvl="2" indent="-285750">
              <a:spcBef>
                <a:spcPct val="50000"/>
              </a:spcBef>
              <a:buFont typeface="Arial"/>
              <a:buChar char="•"/>
            </a:pPr>
            <a:r>
              <a:rPr lang="en-US" sz="1500" dirty="0">
                <a:solidFill>
                  <a:srgbClr val="003300"/>
                </a:solidFill>
              </a:rPr>
              <a:t>China was divided into districts with their own governors.</a:t>
            </a:r>
          </a:p>
          <a:p>
            <a:pPr marL="746125" lvl="2" defTabSz="465138">
              <a:lnSpc>
                <a:spcPct val="90000"/>
              </a:lnSpc>
              <a:spcBef>
                <a:spcPct val="50000"/>
              </a:spcBef>
            </a:pPr>
            <a:endParaRPr lang="en-US" sz="1500" dirty="0">
              <a:solidFill>
                <a:srgbClr val="003300"/>
              </a:solidFill>
            </a:endParaRPr>
          </a:p>
        </p:txBody>
      </p:sp>
      <p:sp>
        <p:nvSpPr>
          <p:cNvPr id="17" name="Rectangle 158"/>
          <p:cNvSpPr>
            <a:spLocks noChangeArrowheads="1"/>
          </p:cNvSpPr>
          <p:nvPr/>
        </p:nvSpPr>
        <p:spPr bwMode="auto">
          <a:xfrm>
            <a:off x="762000" y="1981200"/>
            <a:ext cx="1920518"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China Under the Qin</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14023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a:t>
            </a:fld>
            <a:endParaRPr lang="en-US" dirty="0"/>
          </a:p>
        </p:txBody>
      </p:sp>
      <p:sp>
        <p:nvSpPr>
          <p:cNvPr id="5" name="Text Placeholder 4"/>
          <p:cNvSpPr>
            <a:spLocks noGrp="1"/>
          </p:cNvSpPr>
          <p:nvPr>
            <p:ph type="body" sz="quarter" idx="13"/>
          </p:nvPr>
        </p:nvSpPr>
        <p:spPr/>
        <p:txBody>
          <a:bodyPr/>
          <a:lstStyle/>
          <a:p>
            <a:r>
              <a:rPr lang="en-US" dirty="0" smtClean="0"/>
              <a:t>Geography and Early China</a:t>
            </a:r>
            <a:endParaRPr lang="en-US" dirty="0"/>
          </a:p>
        </p:txBody>
      </p:sp>
      <p:sp>
        <p:nvSpPr>
          <p:cNvPr id="6" name="Text Placeholder 5"/>
          <p:cNvSpPr>
            <a:spLocks noGrp="1"/>
          </p:cNvSpPr>
          <p:nvPr>
            <p:ph type="body" sz="quarter" idx="14"/>
          </p:nvPr>
        </p:nvSpPr>
        <p:spPr/>
        <p:txBody>
          <a:bodyPr/>
          <a:lstStyle/>
          <a:p>
            <a:r>
              <a:rPr lang="en-US" dirty="0" smtClean="0"/>
              <a:t>LESSON 1</a:t>
            </a:r>
            <a:endParaRPr lang="en-US" dirty="0"/>
          </a:p>
        </p:txBody>
      </p:sp>
      <p:sp>
        <p:nvSpPr>
          <p:cNvPr id="7" name="Text Placeholder 6"/>
          <p:cNvSpPr>
            <a:spLocks noGrp="1"/>
          </p:cNvSpPr>
          <p:nvPr>
            <p:ph type="body" sz="quarter" idx="15"/>
          </p:nvPr>
        </p:nvSpPr>
        <p:spPr/>
        <p:txBody>
          <a:bodyPr/>
          <a:lstStyle/>
          <a:p>
            <a:r>
              <a:rPr lang="en-US" dirty="0" smtClean="0"/>
              <a:t>The Big Idea</a:t>
            </a:r>
          </a:p>
          <a:p>
            <a:r>
              <a:rPr lang="en-US" sz="1500" b="0" dirty="0" smtClean="0">
                <a:solidFill>
                  <a:prstClr val="black"/>
                </a:solidFill>
                <a:ea typeface="Verdana" pitchFamily="34" charset="0"/>
                <a:cs typeface="Verdana" pitchFamily="34" charset="0"/>
              </a:rPr>
              <a:t>	    Chinese civilization began with the Shang dynasty along the Huang He.</a:t>
            </a:r>
            <a:endParaRPr lang="en-US" sz="1500" b="0" dirty="0">
              <a:solidFill>
                <a:prstClr val="black"/>
              </a:solidFill>
              <a:ea typeface="Verdana" pitchFamily="34" charset="0"/>
              <a:cs typeface="Verdana" pitchFamily="34" charset="0"/>
            </a:endParaRPr>
          </a:p>
          <a:p>
            <a:pPr>
              <a:defRPr/>
            </a:pPr>
            <a:r>
              <a:rPr lang="en-US" dirty="0">
                <a:latin typeface="Calibri" pitchFamily="34" charset="0"/>
                <a:cs typeface="Calibri" pitchFamily="34" charset="0"/>
              </a:rPr>
              <a:t> Main </a:t>
            </a:r>
            <a:r>
              <a:rPr lang="en-US" dirty="0" smtClean="0">
                <a:latin typeface="Calibri" pitchFamily="34" charset="0"/>
                <a:cs typeface="Calibri" pitchFamily="34" charset="0"/>
              </a:rPr>
              <a:t>Ideas</a:t>
            </a:r>
            <a:endParaRPr lang="en-US" dirty="0">
              <a:latin typeface="Calibri" pitchFamily="34" charset="0"/>
              <a:cs typeface="Calibri" pitchFamily="34" charset="0"/>
            </a:endParaRPr>
          </a:p>
          <a:p>
            <a:pPr marL="977900" indent="-342900">
              <a:spcBef>
                <a:spcPct val="50000"/>
              </a:spcBef>
              <a:buFont typeface="Arial" pitchFamily="34" charset="0"/>
              <a:buChar char="•"/>
              <a:defRPr/>
            </a:pPr>
            <a:r>
              <a:rPr lang="en-US" sz="1500" b="0" dirty="0">
                <a:solidFill>
                  <a:prstClr val="black"/>
                </a:solidFill>
                <a:ea typeface="Verdana" pitchFamily="34" charset="0"/>
                <a:cs typeface="Verdana" pitchFamily="34" charset="0"/>
              </a:rPr>
              <a:t>China’s physical geography made farming possible but travel and communication difficult.</a:t>
            </a:r>
          </a:p>
          <a:p>
            <a:pPr marL="977900" indent="-342900">
              <a:spcBef>
                <a:spcPct val="50000"/>
              </a:spcBef>
              <a:buFont typeface="Arial" pitchFamily="34" charset="0"/>
              <a:buChar char="•"/>
              <a:defRPr/>
            </a:pPr>
            <a:r>
              <a:rPr lang="en-US" sz="1500" b="0" dirty="0">
                <a:solidFill>
                  <a:prstClr val="black"/>
                </a:solidFill>
                <a:ea typeface="Verdana" pitchFamily="34" charset="0"/>
                <a:cs typeface="Verdana" pitchFamily="34" charset="0"/>
              </a:rPr>
              <a:t>Civilization began in China along the Huang He and Chang Jiang rivers.</a:t>
            </a:r>
          </a:p>
          <a:p>
            <a:pPr marL="977900" indent="-342900">
              <a:spcBef>
                <a:spcPct val="50000"/>
              </a:spcBef>
              <a:buFont typeface="Arial" pitchFamily="34" charset="0"/>
              <a:buChar char="•"/>
              <a:defRPr/>
            </a:pPr>
            <a:r>
              <a:rPr lang="en-US" sz="1500" b="0" dirty="0">
                <a:solidFill>
                  <a:prstClr val="black"/>
                </a:solidFill>
                <a:ea typeface="Verdana" pitchFamily="34" charset="0"/>
                <a:cs typeface="Verdana" pitchFamily="34" charset="0"/>
              </a:rPr>
              <a:t>China’s first dynasties helped Chinese society develop and made many other achievements.</a:t>
            </a:r>
          </a:p>
          <a:p>
            <a:endParaRPr lang="en-US" dirty="0"/>
          </a:p>
        </p:txBody>
      </p:sp>
      <p:sp>
        <p:nvSpPr>
          <p:cNvPr id="2" name="TextBox 1"/>
          <p:cNvSpPr txBox="1"/>
          <p:nvPr/>
        </p:nvSpPr>
        <p:spPr>
          <a:xfrm>
            <a:off x="1466273" y="19396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98243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20</a:t>
            </a:fld>
            <a:endParaRPr lang="en-US" dirty="0"/>
          </a:p>
        </p:txBody>
      </p:sp>
      <p:sp>
        <p:nvSpPr>
          <p:cNvPr id="5" name="Text Placeholder 4"/>
          <p:cNvSpPr>
            <a:spLocks noGrp="1"/>
          </p:cNvSpPr>
          <p:nvPr>
            <p:ph type="body" sz="quarter" idx="13"/>
          </p:nvPr>
        </p:nvSpPr>
        <p:spPr/>
        <p:txBody>
          <a:bodyPr/>
          <a:lstStyle/>
          <a:p>
            <a:r>
              <a:rPr lang="en-US" dirty="0" smtClean="0"/>
              <a:t>A Unified China</a:t>
            </a:r>
            <a:endParaRPr lang="en-US" dirty="0"/>
          </a:p>
        </p:txBody>
      </p:sp>
      <p:sp>
        <p:nvSpPr>
          <p:cNvPr id="6" name="Text Placeholder 5"/>
          <p:cNvSpPr>
            <a:spLocks noGrp="1"/>
          </p:cNvSpPr>
          <p:nvPr>
            <p:ph type="body" sz="quarter" idx="16"/>
          </p:nvPr>
        </p:nvSpPr>
        <p:spPr/>
        <p:txBody>
          <a:bodyPr/>
          <a:lstStyle/>
          <a:p>
            <a:r>
              <a:rPr lang="en-US" dirty="0" smtClean="0"/>
              <a:t>Main Idea 2</a:t>
            </a:r>
          </a:p>
          <a:p>
            <a:r>
              <a:rPr lang="en-US" sz="1500" b="0" dirty="0" smtClean="0">
                <a:solidFill>
                  <a:prstClr val="black"/>
                </a:solidFill>
                <a:ea typeface="Verdana" pitchFamily="34" charset="0"/>
                <a:cs typeface="Verdana" pitchFamily="34" charset="0"/>
              </a:rPr>
              <a:t>A </a:t>
            </a:r>
            <a:r>
              <a:rPr lang="en-US" sz="1500" b="0" dirty="0">
                <a:solidFill>
                  <a:prstClr val="black"/>
                </a:solidFill>
                <a:ea typeface="Verdana" pitchFamily="34" charset="0"/>
                <a:cs typeface="Verdana" pitchFamily="34" charset="0"/>
              </a:rPr>
              <a:t>unified China was created through Qin policies and achievements.</a:t>
            </a:r>
          </a:p>
          <a:p>
            <a:pPr>
              <a:lnSpc>
                <a:spcPct val="90000"/>
              </a:lnSpc>
            </a:pPr>
            <a:r>
              <a:rPr lang="en-US" dirty="0" smtClean="0">
                <a:solidFill>
                  <a:srgbClr val="0076B7"/>
                </a:solidFill>
                <a:latin typeface="Calibri" pitchFamily="34" charset="0"/>
                <a:cs typeface="Times" charset="0"/>
              </a:rPr>
              <a:t>Qin Policies</a:t>
            </a:r>
          </a:p>
          <a:p>
            <a:pPr marL="834390" lvl="2" indent="-285750">
              <a:spcBef>
                <a:spcPct val="60000"/>
              </a:spcBef>
              <a:buFont typeface="Arial" pitchFamily="34" charset="0"/>
              <a:buChar char="•"/>
              <a:defRPr/>
            </a:pPr>
            <a:r>
              <a:rPr lang="en-US" b="0" dirty="0"/>
              <a:t>Shi Huangdi set up a uniform system of law.</a:t>
            </a:r>
          </a:p>
          <a:p>
            <a:pPr marL="834390" lvl="2" indent="-285750">
              <a:spcBef>
                <a:spcPct val="60000"/>
              </a:spcBef>
              <a:buFont typeface="Arial" pitchFamily="34" charset="0"/>
              <a:buChar char="•"/>
              <a:defRPr/>
            </a:pPr>
            <a:r>
              <a:rPr lang="en-US" b="0" dirty="0"/>
              <a:t>Rules and punishment, writing styles, and money were consistent across China</a:t>
            </a:r>
            <a:r>
              <a:rPr lang="en-US" b="0" dirty="0" smtClean="0"/>
              <a:t>.</a:t>
            </a:r>
          </a:p>
          <a:p>
            <a:pPr marL="834390" lvl="2" indent="-285750">
              <a:spcBef>
                <a:spcPct val="60000"/>
              </a:spcBef>
              <a:buFont typeface="Arial" pitchFamily="34" charset="0"/>
              <a:buChar char="•"/>
              <a:defRPr/>
            </a:pPr>
            <a:r>
              <a:rPr lang="en-US" b="0" dirty="0"/>
              <a:t>Gold and copper coins were standardized.</a:t>
            </a:r>
          </a:p>
          <a:p>
            <a:pPr marL="834390" lvl="2" indent="-285750">
              <a:spcBef>
                <a:spcPct val="60000"/>
              </a:spcBef>
              <a:buFont typeface="Arial" pitchFamily="34" charset="0"/>
              <a:buChar char="•"/>
              <a:defRPr/>
            </a:pPr>
            <a:r>
              <a:rPr lang="en-US" b="0" dirty="0"/>
              <a:t>Uniform weights and measures help standardize trade and other legal issues.</a:t>
            </a:r>
          </a:p>
          <a:p>
            <a:pPr>
              <a:spcBef>
                <a:spcPct val="60000"/>
              </a:spcBef>
              <a:defRPr/>
            </a:pPr>
            <a:endParaRPr lang="en-US" b="0" dirty="0"/>
          </a:p>
          <a:p>
            <a:pPr>
              <a:lnSpc>
                <a:spcPct val="90000"/>
              </a:lnSpc>
            </a:pPr>
            <a:endParaRPr lang="en-US" b="0" dirty="0">
              <a:solidFill>
                <a:srgbClr val="2284A9"/>
              </a:solidFill>
              <a:latin typeface="Calibri" pitchFamily="34" charset="0"/>
              <a:cs typeface="Times" charset="0"/>
            </a:endParaRPr>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236763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21</a:t>
            </a:fld>
            <a:endParaRPr lang="en-US" dirty="0"/>
          </a:p>
        </p:txBody>
      </p:sp>
      <p:sp>
        <p:nvSpPr>
          <p:cNvPr id="6" name="Text Placeholder 5"/>
          <p:cNvSpPr>
            <a:spLocks noGrp="1"/>
          </p:cNvSpPr>
          <p:nvPr>
            <p:ph type="body" sz="quarter" idx="15"/>
          </p:nvPr>
        </p:nvSpPr>
        <p:spPr/>
        <p:txBody>
          <a:bodyPr/>
          <a:lstStyle/>
          <a:p>
            <a:r>
              <a:rPr lang="en-US" dirty="0" smtClean="0"/>
              <a:t>Main Idea 2</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2516073"/>
          </a:xfrm>
          <a:prstGeom prst="rect">
            <a:avLst/>
          </a:prstGeom>
        </p:spPr>
        <p:txBody>
          <a:bodyPr wrap="square">
            <a:spAutoFit/>
          </a:bodyPr>
          <a:lstStyle/>
          <a:p>
            <a:pPr marL="806450" indent="-285750">
              <a:spcBef>
                <a:spcPct val="50000"/>
              </a:spcBef>
              <a:buFont typeface="Arial" pitchFamily="34" charset="0"/>
              <a:buChar char="•"/>
              <a:tabLst>
                <a:tab pos="520700" algn="l"/>
              </a:tabLst>
              <a:defRPr/>
            </a:pPr>
            <a:r>
              <a:rPr lang="en-US" sz="1500" dirty="0">
                <a:solidFill>
                  <a:srgbClr val="003300"/>
                </a:solidFill>
              </a:rPr>
              <a:t>New roads were built and maintained to </a:t>
            </a:r>
            <a:r>
              <a:rPr lang="en-US" sz="1500" dirty="0" smtClean="0">
                <a:solidFill>
                  <a:srgbClr val="003300"/>
                </a:solidFill>
              </a:rPr>
              <a:t>make travel easier for everyone, especially the army.</a:t>
            </a:r>
          </a:p>
          <a:p>
            <a:pPr marL="806450" indent="-285750">
              <a:spcBef>
                <a:spcPct val="50000"/>
              </a:spcBef>
              <a:buFont typeface="Arial" pitchFamily="34" charset="0"/>
              <a:buChar char="•"/>
              <a:tabLst>
                <a:tab pos="520700" algn="l"/>
              </a:tabLst>
              <a:defRPr/>
            </a:pPr>
            <a:r>
              <a:rPr lang="en-US" sz="1500" dirty="0" smtClean="0">
                <a:solidFill>
                  <a:srgbClr val="003300"/>
                </a:solidFill>
              </a:rPr>
              <a:t>Canals </a:t>
            </a:r>
            <a:r>
              <a:rPr lang="en-US" sz="1500" dirty="0">
                <a:solidFill>
                  <a:srgbClr val="003300"/>
                </a:solidFill>
              </a:rPr>
              <a:t>were built to connect rivers and keep trade fast and </a:t>
            </a:r>
            <a:r>
              <a:rPr lang="en-US" sz="1500" dirty="0" smtClean="0">
                <a:solidFill>
                  <a:srgbClr val="003300"/>
                </a:solidFill>
              </a:rPr>
              <a:t>efficient.</a:t>
            </a:r>
          </a:p>
          <a:p>
            <a:pPr marL="806450" indent="-285750">
              <a:spcBef>
                <a:spcPct val="50000"/>
              </a:spcBef>
              <a:buFont typeface="Arial" pitchFamily="34" charset="0"/>
              <a:buChar char="•"/>
              <a:tabLst>
                <a:tab pos="520700" algn="l"/>
              </a:tabLst>
              <a:defRPr/>
            </a:pPr>
            <a:r>
              <a:rPr lang="en-US" sz="1500" dirty="0" smtClean="0">
                <a:solidFill>
                  <a:srgbClr val="003300"/>
                </a:solidFill>
              </a:rPr>
              <a:t>Irrigation </a:t>
            </a:r>
            <a:r>
              <a:rPr lang="en-US" sz="1500" dirty="0">
                <a:solidFill>
                  <a:srgbClr val="003300"/>
                </a:solidFill>
              </a:rPr>
              <a:t>systems that are still in use today watered the fields and made more land good for farming.</a:t>
            </a:r>
          </a:p>
          <a:p>
            <a:pPr marL="800100" indent="-285750">
              <a:spcBef>
                <a:spcPct val="50000"/>
              </a:spcBef>
              <a:buFont typeface="Arial" pitchFamily="34" charset="0"/>
              <a:buChar char="•"/>
              <a:tabLst>
                <a:tab pos="800100" algn="l"/>
              </a:tabLst>
              <a:defRPr/>
            </a:pPr>
            <a:r>
              <a:rPr lang="en-US" sz="1500" dirty="0">
                <a:solidFill>
                  <a:srgbClr val="003300"/>
                </a:solidFill>
              </a:rPr>
              <a:t>The </a:t>
            </a:r>
            <a:r>
              <a:rPr lang="en-US" sz="1500" b="1" dirty="0">
                <a:solidFill>
                  <a:srgbClr val="E46C0A"/>
                </a:solidFill>
              </a:rPr>
              <a:t>G</a:t>
            </a:r>
            <a:r>
              <a:rPr lang="en-US" sz="1500" b="1" dirty="0" smtClean="0">
                <a:solidFill>
                  <a:srgbClr val="E46C0A"/>
                </a:solidFill>
              </a:rPr>
              <a:t>reat Wall </a:t>
            </a:r>
            <a:r>
              <a:rPr lang="en-US" sz="1500" dirty="0" smtClean="0">
                <a:solidFill>
                  <a:srgbClr val="003300"/>
                </a:solidFill>
              </a:rPr>
              <a:t>was </a:t>
            </a:r>
            <a:r>
              <a:rPr lang="en-US" sz="1500" dirty="0">
                <a:solidFill>
                  <a:srgbClr val="003300"/>
                </a:solidFill>
              </a:rPr>
              <a:t>built to protect the country from invasion</a:t>
            </a:r>
          </a:p>
          <a:p>
            <a:pPr marL="800100" indent="-285750">
              <a:spcBef>
                <a:spcPct val="50000"/>
              </a:spcBef>
              <a:buFont typeface="Arial" pitchFamily="34" charset="0"/>
              <a:buChar char="•"/>
              <a:tabLst>
                <a:tab pos="800100" algn="l"/>
              </a:tabLst>
              <a:defRPr/>
            </a:pPr>
            <a:r>
              <a:rPr lang="en-US" sz="1500" dirty="0">
                <a:solidFill>
                  <a:srgbClr val="003300"/>
                </a:solidFill>
              </a:rPr>
              <a:t>The Great Wall linked previously built walls across China’s northern frontier.</a:t>
            </a:r>
          </a:p>
          <a:p>
            <a:pPr marL="800100" indent="-285750">
              <a:spcBef>
                <a:spcPct val="50000"/>
              </a:spcBef>
              <a:buFont typeface="Arial" pitchFamily="34" charset="0"/>
              <a:buChar char="•"/>
              <a:tabLst>
                <a:tab pos="800100" algn="l"/>
              </a:tabLst>
              <a:defRPr/>
            </a:pPr>
            <a:r>
              <a:rPr lang="en-US" sz="1500" dirty="0">
                <a:solidFill>
                  <a:srgbClr val="003300"/>
                </a:solidFill>
              </a:rPr>
              <a:t>The building of the wall required years of labor from hundreds of thousands of laborers</a:t>
            </a:r>
            <a:r>
              <a:rPr lang="en-US" sz="1500" dirty="0" smtClean="0">
                <a:solidFill>
                  <a:srgbClr val="003300"/>
                </a:solidFill>
              </a:rPr>
              <a:t>.</a:t>
            </a:r>
            <a:endParaRPr lang="en-US" sz="1500" dirty="0">
              <a:solidFill>
                <a:srgbClr val="003300"/>
              </a:solidFill>
            </a:endParaRPr>
          </a:p>
        </p:txBody>
      </p:sp>
      <p:sp>
        <p:nvSpPr>
          <p:cNvPr id="17" name="Rectangle 158"/>
          <p:cNvSpPr>
            <a:spLocks noChangeArrowheads="1"/>
          </p:cNvSpPr>
          <p:nvPr/>
        </p:nvSpPr>
        <p:spPr bwMode="auto">
          <a:xfrm>
            <a:off x="762000" y="1981200"/>
            <a:ext cx="1739980"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Qin Achievements</a:t>
            </a:r>
            <a:endParaRPr lang="en-US" sz="1600" b="1" dirty="0">
              <a:solidFill>
                <a:srgbClr val="0076B7"/>
              </a:solidFill>
              <a:latin typeface="Calibri" pitchFamily="34" charset="0"/>
            </a:endParaRPr>
          </a:p>
        </p:txBody>
      </p:sp>
      <p:sp>
        <p:nvSpPr>
          <p:cNvPr id="9" name="TextBox 8"/>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885847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22</a:t>
            </a:fld>
            <a:endParaRPr lang="en-US" dirty="0"/>
          </a:p>
        </p:txBody>
      </p:sp>
      <p:sp>
        <p:nvSpPr>
          <p:cNvPr id="6" name="Text Placeholder 5"/>
          <p:cNvSpPr>
            <a:spLocks noGrp="1"/>
          </p:cNvSpPr>
          <p:nvPr>
            <p:ph type="body" sz="quarter" idx="15"/>
          </p:nvPr>
        </p:nvSpPr>
        <p:spPr/>
        <p:txBody>
          <a:bodyPr/>
          <a:lstStyle/>
          <a:p>
            <a:r>
              <a:rPr lang="en-US" dirty="0" smtClean="0"/>
              <a:t>Main Idea 2</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823576"/>
          </a:xfrm>
          <a:prstGeom prst="rect">
            <a:avLst/>
          </a:prstGeom>
        </p:spPr>
        <p:txBody>
          <a:bodyPr wrap="square">
            <a:spAutoFit/>
          </a:bodyPr>
          <a:lstStyle/>
          <a:p>
            <a:pPr marL="806450" indent="-285750">
              <a:spcBef>
                <a:spcPct val="50000"/>
              </a:spcBef>
              <a:buFont typeface="Arial" pitchFamily="34" charset="0"/>
              <a:buChar char="•"/>
              <a:tabLst>
                <a:tab pos="520700" algn="l"/>
              </a:tabLst>
              <a:defRPr/>
            </a:pPr>
            <a:r>
              <a:rPr lang="en-US" sz="1500" dirty="0">
                <a:solidFill>
                  <a:srgbClr val="003300"/>
                </a:solidFill>
              </a:rPr>
              <a:t>Many scholars, peasants, and nobles grew resentful of Shi Huangdi’s harsh policies and complete control.</a:t>
            </a:r>
          </a:p>
          <a:p>
            <a:pPr marL="806450" indent="-285750">
              <a:spcBef>
                <a:spcPct val="50000"/>
              </a:spcBef>
              <a:buFont typeface="Arial" pitchFamily="34" charset="0"/>
              <a:buChar char="•"/>
              <a:tabLst>
                <a:tab pos="520700" algn="l"/>
              </a:tabLst>
              <a:defRPr/>
            </a:pPr>
            <a:r>
              <a:rPr lang="en-US" sz="1500" dirty="0">
                <a:solidFill>
                  <a:srgbClr val="003300"/>
                </a:solidFill>
              </a:rPr>
              <a:t>Upon the death of Shi Huangdi, the country began to unravel.</a:t>
            </a:r>
          </a:p>
          <a:p>
            <a:pPr marL="806450" indent="-285750">
              <a:spcBef>
                <a:spcPct val="50000"/>
              </a:spcBef>
              <a:buFont typeface="Arial" pitchFamily="34" charset="0"/>
              <a:buChar char="•"/>
              <a:tabLst>
                <a:tab pos="520700" algn="l"/>
              </a:tabLst>
              <a:defRPr/>
            </a:pPr>
            <a:r>
              <a:rPr lang="en-US" sz="1500" dirty="0">
                <a:solidFill>
                  <a:srgbClr val="003300"/>
                </a:solidFill>
              </a:rPr>
              <a:t>Rebel groups fought among themselves, and eventually the Qin capital was burned to the ground.</a:t>
            </a:r>
          </a:p>
          <a:p>
            <a:pPr marL="806450" indent="-285750">
              <a:spcBef>
                <a:spcPct val="50000"/>
              </a:spcBef>
              <a:buFont typeface="Arial" pitchFamily="34" charset="0"/>
              <a:buChar char="•"/>
              <a:tabLst>
                <a:tab pos="520700" algn="l"/>
              </a:tabLst>
              <a:defRPr/>
            </a:pPr>
            <a:r>
              <a:rPr lang="en-US" sz="1500" dirty="0">
                <a:solidFill>
                  <a:srgbClr val="003300"/>
                </a:solidFill>
              </a:rPr>
              <a:t>With no authority present, the country fell into civil war.</a:t>
            </a:r>
          </a:p>
        </p:txBody>
      </p:sp>
      <p:sp>
        <p:nvSpPr>
          <p:cNvPr id="17" name="Rectangle 158"/>
          <p:cNvSpPr>
            <a:spLocks noChangeArrowheads="1"/>
          </p:cNvSpPr>
          <p:nvPr/>
        </p:nvSpPr>
        <p:spPr bwMode="auto">
          <a:xfrm>
            <a:off x="762000" y="1981200"/>
            <a:ext cx="1742484"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Fall of the Qin</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2869229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23</a:t>
            </a:fld>
            <a:endParaRPr lang="en-US" dirty="0"/>
          </a:p>
        </p:txBody>
      </p:sp>
      <p:sp>
        <p:nvSpPr>
          <p:cNvPr id="5" name="Text Placeholder 4"/>
          <p:cNvSpPr>
            <a:spLocks noGrp="1"/>
          </p:cNvSpPr>
          <p:nvPr>
            <p:ph type="body" sz="quarter" idx="13"/>
          </p:nvPr>
        </p:nvSpPr>
        <p:spPr/>
        <p:txBody>
          <a:bodyPr/>
          <a:lstStyle/>
          <a:p>
            <a:r>
              <a:rPr lang="en-US" dirty="0" smtClean="0"/>
              <a:t>The Han Dynasty</a:t>
            </a:r>
            <a:endParaRPr lang="en-US" dirty="0"/>
          </a:p>
        </p:txBody>
      </p:sp>
      <p:sp>
        <p:nvSpPr>
          <p:cNvPr id="6" name="Text Placeholder 5"/>
          <p:cNvSpPr>
            <a:spLocks noGrp="1"/>
          </p:cNvSpPr>
          <p:nvPr>
            <p:ph type="body" sz="quarter" idx="14"/>
          </p:nvPr>
        </p:nvSpPr>
        <p:spPr/>
        <p:txBody>
          <a:bodyPr/>
          <a:lstStyle/>
          <a:p>
            <a:r>
              <a:rPr lang="en-US" dirty="0" smtClean="0"/>
              <a:t>LESSON </a:t>
            </a:r>
            <a:r>
              <a:rPr lang="en-US" dirty="0"/>
              <a:t>4</a:t>
            </a:r>
          </a:p>
        </p:txBody>
      </p:sp>
      <p:sp>
        <p:nvSpPr>
          <p:cNvPr id="7" name="Text Placeholder 6"/>
          <p:cNvSpPr>
            <a:spLocks noGrp="1"/>
          </p:cNvSpPr>
          <p:nvPr>
            <p:ph type="body" sz="quarter" idx="15"/>
          </p:nvPr>
        </p:nvSpPr>
        <p:spPr/>
        <p:txBody>
          <a:bodyPr/>
          <a:lstStyle/>
          <a:p>
            <a:r>
              <a:rPr lang="en-US" dirty="0" smtClean="0"/>
              <a:t>The Big Idea</a:t>
            </a:r>
          </a:p>
          <a:p>
            <a:pPr marL="635000">
              <a:spcBef>
                <a:spcPct val="50000"/>
              </a:spcBef>
              <a:defRPr/>
            </a:pPr>
            <a:r>
              <a:rPr lang="en-US" sz="1500" b="0" dirty="0">
                <a:solidFill>
                  <a:prstClr val="black"/>
                </a:solidFill>
                <a:ea typeface="Verdana" pitchFamily="34" charset="0"/>
                <a:cs typeface="Verdana" pitchFamily="34" charset="0"/>
              </a:rPr>
              <a:t>The Han dynasty created a new form of government that valued family, art, and learning.</a:t>
            </a:r>
          </a:p>
          <a:p>
            <a:pPr>
              <a:defRPr/>
            </a:pPr>
            <a:r>
              <a:rPr lang="en-US" dirty="0" smtClean="0">
                <a:latin typeface="Calibri" pitchFamily="34" charset="0"/>
                <a:cs typeface="Calibri" pitchFamily="34" charset="0"/>
              </a:rPr>
              <a:t> </a:t>
            </a:r>
            <a:r>
              <a:rPr lang="en-US" dirty="0">
                <a:latin typeface="Calibri" pitchFamily="34" charset="0"/>
                <a:cs typeface="Calibri" pitchFamily="34" charset="0"/>
              </a:rPr>
              <a:t>Main Ideas</a:t>
            </a:r>
          </a:p>
          <a:p>
            <a:pPr marL="920750" indent="-285750">
              <a:spcBef>
                <a:spcPct val="50000"/>
              </a:spcBef>
              <a:buFont typeface="Arial" pitchFamily="34" charset="0"/>
              <a:buChar char="•"/>
              <a:tabLst>
                <a:tab pos="635000" algn="l"/>
              </a:tabLst>
              <a:defRPr/>
            </a:pPr>
            <a:r>
              <a:rPr lang="en-US" sz="1500" b="0" dirty="0">
                <a:solidFill>
                  <a:prstClr val="black"/>
                </a:solidFill>
                <a:ea typeface="Verdana" pitchFamily="34" charset="0"/>
                <a:cs typeface="Verdana" pitchFamily="34" charset="0"/>
              </a:rPr>
              <a:t>Han dynasty government was based on the ideas of Confucius.</a:t>
            </a:r>
          </a:p>
          <a:p>
            <a:pPr marL="920750" indent="-285750">
              <a:spcBef>
                <a:spcPct val="50000"/>
              </a:spcBef>
              <a:buFont typeface="Arial" pitchFamily="34" charset="0"/>
              <a:buChar char="•"/>
              <a:tabLst>
                <a:tab pos="635000" algn="l"/>
              </a:tabLst>
              <a:defRPr/>
            </a:pPr>
            <a:r>
              <a:rPr lang="en-US" sz="1500" b="0" dirty="0">
                <a:solidFill>
                  <a:prstClr val="black"/>
                </a:solidFill>
                <a:ea typeface="Verdana" pitchFamily="34" charset="0"/>
                <a:cs typeface="Verdana" pitchFamily="34" charset="0"/>
              </a:rPr>
              <a:t>Family life was supported and strengthened in Han China.</a:t>
            </a:r>
          </a:p>
          <a:p>
            <a:pPr marL="920750" indent="-285750">
              <a:spcBef>
                <a:spcPct val="50000"/>
              </a:spcBef>
              <a:buFont typeface="Arial" pitchFamily="34" charset="0"/>
              <a:buChar char="•"/>
              <a:tabLst>
                <a:tab pos="635000" algn="l"/>
              </a:tabLst>
              <a:defRPr/>
            </a:pPr>
            <a:r>
              <a:rPr lang="en-US" sz="1500" b="0" dirty="0">
                <a:solidFill>
                  <a:prstClr val="black"/>
                </a:solidFill>
                <a:ea typeface="Verdana" pitchFamily="34" charset="0"/>
                <a:cs typeface="Verdana" pitchFamily="34" charset="0"/>
              </a:rPr>
              <a:t>The Han made many achievements in art, literature, and </a:t>
            </a:r>
            <a:r>
              <a:rPr lang="en-US" sz="1500" b="0" dirty="0" smtClean="0">
                <a:solidFill>
                  <a:prstClr val="black"/>
                </a:solidFill>
                <a:ea typeface="Verdana" pitchFamily="34" charset="0"/>
                <a:cs typeface="Verdana" pitchFamily="34" charset="0"/>
              </a:rPr>
              <a:t>learning.</a:t>
            </a:r>
          </a:p>
          <a:p>
            <a:pPr marL="920750" indent="-285750">
              <a:spcBef>
                <a:spcPct val="50000"/>
              </a:spcBef>
              <a:buFont typeface="Arial" pitchFamily="34" charset="0"/>
              <a:buChar char="•"/>
              <a:tabLst>
                <a:tab pos="635000" algn="l"/>
              </a:tabLst>
              <a:defRPr/>
            </a:pPr>
            <a:r>
              <a:rPr lang="en-US" sz="1500" b="0" dirty="0" smtClean="0">
                <a:solidFill>
                  <a:prstClr val="black"/>
                </a:solidFill>
                <a:ea typeface="Verdana" pitchFamily="34" charset="0"/>
                <a:cs typeface="Verdana" pitchFamily="34" charset="0"/>
              </a:rPr>
              <a:t>Buddhism spread to China along the trade routes from other lands.</a:t>
            </a:r>
            <a:endParaRPr lang="en-US" dirty="0"/>
          </a:p>
        </p:txBody>
      </p:sp>
      <p:sp>
        <p:nvSpPr>
          <p:cNvPr id="2" name="TextBox 1"/>
          <p:cNvSpPr txBox="1"/>
          <p:nvPr/>
        </p:nvSpPr>
        <p:spPr>
          <a:xfrm>
            <a:off x="1466273" y="19396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87031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24</a:t>
            </a:fld>
            <a:endParaRPr lang="en-US" dirty="0"/>
          </a:p>
        </p:txBody>
      </p:sp>
      <p:sp>
        <p:nvSpPr>
          <p:cNvPr id="5" name="Text Placeholder 4"/>
          <p:cNvSpPr>
            <a:spLocks noGrp="1"/>
          </p:cNvSpPr>
          <p:nvPr>
            <p:ph type="body" sz="quarter" idx="13"/>
          </p:nvPr>
        </p:nvSpPr>
        <p:spPr/>
        <p:txBody>
          <a:bodyPr/>
          <a:lstStyle/>
          <a:p>
            <a:r>
              <a:rPr lang="en-US" dirty="0" smtClean="0"/>
              <a:t>Han Dynasty Government</a:t>
            </a:r>
            <a:endParaRPr lang="en-US" dirty="0"/>
          </a:p>
        </p:txBody>
      </p:sp>
      <p:sp>
        <p:nvSpPr>
          <p:cNvPr id="6" name="Text Placeholder 5"/>
          <p:cNvSpPr>
            <a:spLocks noGrp="1"/>
          </p:cNvSpPr>
          <p:nvPr>
            <p:ph type="body" sz="quarter" idx="16"/>
          </p:nvPr>
        </p:nvSpPr>
        <p:spPr/>
        <p:txBody>
          <a:bodyPr/>
          <a:lstStyle/>
          <a:p>
            <a:r>
              <a:rPr lang="en-US" dirty="0" smtClean="0"/>
              <a:t>Main Idea 1</a:t>
            </a:r>
            <a:endParaRPr lang="en-US" dirty="0"/>
          </a:p>
          <a:p>
            <a:r>
              <a:rPr lang="en-US" sz="1500" b="0" dirty="0" smtClean="0">
                <a:solidFill>
                  <a:prstClr val="black"/>
                </a:solidFill>
                <a:ea typeface="Verdana" pitchFamily="34" charset="0"/>
                <a:cs typeface="Verdana" pitchFamily="34" charset="0"/>
              </a:rPr>
              <a:t>Han </a:t>
            </a:r>
            <a:r>
              <a:rPr lang="en-US" sz="1500" b="0" dirty="0">
                <a:solidFill>
                  <a:prstClr val="black"/>
                </a:solidFill>
                <a:ea typeface="Verdana" pitchFamily="34" charset="0"/>
                <a:cs typeface="Verdana" pitchFamily="34" charset="0"/>
              </a:rPr>
              <a:t>dynasty government was based on the ideas of Confucius.</a:t>
            </a:r>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The Rise of a New Dynasty</a:t>
            </a:r>
          </a:p>
          <a:p>
            <a:pPr marL="1217930" lvl="1" indent="-285750">
              <a:spcBef>
                <a:spcPct val="50000"/>
              </a:spcBef>
              <a:buFont typeface="Arial" pitchFamily="34" charset="0"/>
              <a:buChar char="•"/>
              <a:tabLst>
                <a:tab pos="520700" algn="l"/>
              </a:tabLst>
              <a:defRPr/>
            </a:pPr>
            <a:r>
              <a:rPr lang="en-US" b="0" dirty="0">
                <a:solidFill>
                  <a:srgbClr val="003300"/>
                </a:solidFill>
              </a:rPr>
              <a:t>Liu Bang, a peasant fighting in a rebel army, became emperor due to the Chinese belief in the mandate of heaven.</a:t>
            </a:r>
          </a:p>
          <a:p>
            <a:pPr marL="1217930" lvl="1" indent="-285750">
              <a:spcBef>
                <a:spcPct val="50000"/>
              </a:spcBef>
              <a:buFont typeface="Arial" pitchFamily="34" charset="0"/>
              <a:buChar char="•"/>
              <a:tabLst>
                <a:tab pos="520700" algn="l"/>
              </a:tabLst>
              <a:defRPr/>
            </a:pPr>
            <a:r>
              <a:rPr lang="en-US" b="0" dirty="0">
                <a:solidFill>
                  <a:srgbClr val="003300"/>
                </a:solidFill>
              </a:rPr>
              <a:t>He was the first emperor of the Han dynasty.</a:t>
            </a:r>
          </a:p>
          <a:p>
            <a:pPr marL="1217930" lvl="1" indent="-285750">
              <a:spcBef>
                <a:spcPct val="50000"/>
              </a:spcBef>
              <a:buFont typeface="Arial" pitchFamily="34" charset="0"/>
              <a:buChar char="•"/>
              <a:tabLst>
                <a:tab pos="520700" algn="l"/>
              </a:tabLst>
              <a:defRPr/>
            </a:pPr>
            <a:r>
              <a:rPr lang="en-US" b="0" dirty="0">
                <a:solidFill>
                  <a:srgbClr val="003300"/>
                </a:solidFill>
              </a:rPr>
              <a:t>Well liked by both warriors and peasants, Liu Bang released the country from strict Legalistic practices and focused on people’s immediate needs.</a:t>
            </a:r>
          </a:p>
          <a:p>
            <a:pPr marL="1217930" lvl="1" indent="-285750">
              <a:spcBef>
                <a:spcPct val="50000"/>
              </a:spcBef>
              <a:buFont typeface="Arial" pitchFamily="34" charset="0"/>
              <a:buChar char="•"/>
              <a:tabLst>
                <a:tab pos="520700" algn="l"/>
              </a:tabLst>
              <a:defRPr/>
            </a:pPr>
            <a:r>
              <a:rPr lang="en-US" b="0" dirty="0">
                <a:solidFill>
                  <a:srgbClr val="003300"/>
                </a:solidFill>
              </a:rPr>
              <a:t>Liu Bang lowered taxes, gave large plots of land to supporters, and set up a government that expanded on the ideas of the Qin.</a:t>
            </a:r>
          </a:p>
          <a:p>
            <a:pPr lvl="1"/>
            <a:endParaRPr lang="en-US" b="0" dirty="0"/>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565261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25</a:t>
            </a:fld>
            <a:endParaRPr lang="en-US" dirty="0"/>
          </a:p>
        </p:txBody>
      </p:sp>
      <p:sp>
        <p:nvSpPr>
          <p:cNvPr id="6" name="Text Placeholder 5"/>
          <p:cNvSpPr>
            <a:spLocks noGrp="1"/>
          </p:cNvSpPr>
          <p:nvPr>
            <p:ph type="body" sz="quarter" idx="15"/>
          </p:nvPr>
        </p:nvSpPr>
        <p:spPr/>
        <p:txBody>
          <a:bodyPr/>
          <a:lstStyle/>
          <a:p>
            <a:r>
              <a:rPr lang="en-US" dirty="0" smtClean="0"/>
              <a:t>Main Idea 1</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477328"/>
          </a:xfrm>
          <a:prstGeom prst="rect">
            <a:avLst/>
          </a:prstGeom>
        </p:spPr>
        <p:txBody>
          <a:bodyPr wrap="square">
            <a:spAutoFit/>
          </a:bodyPr>
          <a:lstStyle/>
          <a:p>
            <a:pPr marL="806450" indent="-285750">
              <a:spcBef>
                <a:spcPct val="50000"/>
              </a:spcBef>
              <a:buFont typeface="Arial" pitchFamily="34" charset="0"/>
              <a:buChar char="•"/>
              <a:tabLst>
                <a:tab pos="520700" algn="l"/>
              </a:tabLst>
              <a:defRPr/>
            </a:pPr>
            <a:r>
              <a:rPr lang="en-US" sz="1500" dirty="0">
                <a:solidFill>
                  <a:srgbClr val="003300"/>
                </a:solidFill>
              </a:rPr>
              <a:t>In 140 BC, Emperor Wudi took the throne and shifted the country’s focus back to a strong central government.  </a:t>
            </a:r>
          </a:p>
          <a:p>
            <a:pPr marL="806450" indent="-285750">
              <a:spcBef>
                <a:spcPct val="50000"/>
              </a:spcBef>
              <a:buFont typeface="Arial" pitchFamily="34" charset="0"/>
              <a:buChar char="•"/>
              <a:tabLst>
                <a:tab pos="520700" algn="l"/>
              </a:tabLst>
              <a:defRPr/>
            </a:pPr>
            <a:r>
              <a:rPr lang="en-US" sz="1500" dirty="0">
                <a:solidFill>
                  <a:srgbClr val="003300"/>
                </a:solidFill>
              </a:rPr>
              <a:t>Confucianism became the official government philosophy. </a:t>
            </a:r>
          </a:p>
          <a:p>
            <a:pPr marL="806450" indent="-285750">
              <a:spcBef>
                <a:spcPct val="50000"/>
              </a:spcBef>
              <a:buFont typeface="Arial" pitchFamily="34" charset="0"/>
              <a:buChar char="•"/>
              <a:tabLst>
                <a:tab pos="520700" algn="l"/>
              </a:tabLst>
              <a:defRPr/>
            </a:pPr>
            <a:r>
              <a:rPr lang="en-US" sz="1500" dirty="0">
                <a:solidFill>
                  <a:srgbClr val="003300"/>
                </a:solidFill>
              </a:rPr>
              <a:t>Wudi built a university that taught Confucian ideals, and awarded his officials with higher rank if they were familiar with Confucian principles.</a:t>
            </a:r>
          </a:p>
        </p:txBody>
      </p:sp>
      <p:sp>
        <p:nvSpPr>
          <p:cNvPr id="17" name="Rectangle 158"/>
          <p:cNvSpPr>
            <a:spLocks noChangeArrowheads="1"/>
          </p:cNvSpPr>
          <p:nvPr/>
        </p:nvSpPr>
        <p:spPr bwMode="auto">
          <a:xfrm>
            <a:off x="762000" y="1981200"/>
            <a:ext cx="3037710"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Wudi Creates a New Government</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4172294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26</a:t>
            </a:fld>
            <a:endParaRPr lang="en-US" dirty="0"/>
          </a:p>
        </p:txBody>
      </p:sp>
      <p:sp>
        <p:nvSpPr>
          <p:cNvPr id="5" name="Text Placeholder 4"/>
          <p:cNvSpPr>
            <a:spLocks noGrp="1"/>
          </p:cNvSpPr>
          <p:nvPr>
            <p:ph type="body" sz="quarter" idx="13"/>
          </p:nvPr>
        </p:nvSpPr>
        <p:spPr/>
        <p:txBody>
          <a:bodyPr/>
          <a:lstStyle/>
          <a:p>
            <a:r>
              <a:rPr lang="en-US" dirty="0" smtClean="0"/>
              <a:t>Family Life</a:t>
            </a:r>
            <a:endParaRPr lang="en-US" dirty="0"/>
          </a:p>
        </p:txBody>
      </p:sp>
      <p:sp>
        <p:nvSpPr>
          <p:cNvPr id="6" name="Text Placeholder 5"/>
          <p:cNvSpPr>
            <a:spLocks noGrp="1"/>
          </p:cNvSpPr>
          <p:nvPr>
            <p:ph type="body" sz="quarter" idx="16"/>
          </p:nvPr>
        </p:nvSpPr>
        <p:spPr/>
        <p:txBody>
          <a:bodyPr/>
          <a:lstStyle/>
          <a:p>
            <a:r>
              <a:rPr lang="en-US" dirty="0" smtClean="0"/>
              <a:t>Main Idea 2</a:t>
            </a:r>
          </a:p>
          <a:p>
            <a:r>
              <a:rPr lang="en-US" sz="1500" b="0" dirty="0" smtClean="0">
                <a:solidFill>
                  <a:prstClr val="black"/>
                </a:solidFill>
                <a:ea typeface="Verdana" pitchFamily="34" charset="0"/>
                <a:cs typeface="Verdana" pitchFamily="34" charset="0"/>
              </a:rPr>
              <a:t>Family </a:t>
            </a:r>
            <a:r>
              <a:rPr lang="en-US" sz="1500" b="0" dirty="0">
                <a:solidFill>
                  <a:prstClr val="black"/>
                </a:solidFill>
                <a:ea typeface="Verdana" pitchFamily="34" charset="0"/>
                <a:cs typeface="Verdana" pitchFamily="34" charset="0"/>
              </a:rPr>
              <a:t>life was supported and strengthened in Han China.</a:t>
            </a:r>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Social Classes</a:t>
            </a:r>
          </a:p>
          <a:p>
            <a:pPr marL="925830" lvl="1" indent="285750">
              <a:spcBef>
                <a:spcPct val="50000"/>
              </a:spcBef>
              <a:buFont typeface="Arial" pitchFamily="34" charset="0"/>
              <a:buChar char="•"/>
              <a:tabLst>
                <a:tab pos="520700" algn="l"/>
              </a:tabLst>
              <a:defRPr/>
            </a:pPr>
            <a:r>
              <a:rPr lang="en-US" b="0" dirty="0">
                <a:solidFill>
                  <a:srgbClr val="003300"/>
                </a:solidFill>
              </a:rPr>
              <a:t>Upper Class: The Emperor, his court, and his scholars</a:t>
            </a:r>
          </a:p>
          <a:p>
            <a:pPr marL="925830" lvl="1" indent="285750">
              <a:spcBef>
                <a:spcPct val="50000"/>
              </a:spcBef>
              <a:buFont typeface="Arial" pitchFamily="34" charset="0"/>
              <a:buChar char="•"/>
              <a:tabLst>
                <a:tab pos="520700" algn="l"/>
              </a:tabLst>
              <a:defRPr/>
            </a:pPr>
            <a:r>
              <a:rPr lang="en-US" b="0" dirty="0">
                <a:solidFill>
                  <a:srgbClr val="003300"/>
                </a:solidFill>
              </a:rPr>
              <a:t>Second Class: The peasants, who made life work on a daily basis</a:t>
            </a:r>
          </a:p>
          <a:p>
            <a:pPr marL="925830" lvl="1" indent="285750">
              <a:spcBef>
                <a:spcPct val="50000"/>
              </a:spcBef>
              <a:buFont typeface="Arial" pitchFamily="34" charset="0"/>
              <a:buChar char="•"/>
              <a:tabLst>
                <a:tab pos="520700" algn="l"/>
              </a:tabLst>
              <a:defRPr/>
            </a:pPr>
            <a:r>
              <a:rPr lang="en-US" b="0" dirty="0">
                <a:solidFill>
                  <a:srgbClr val="003300"/>
                </a:solidFill>
              </a:rPr>
              <a:t>Third Class: The artisans, who produced items for daily life and some luxury goods</a:t>
            </a:r>
          </a:p>
          <a:p>
            <a:pPr marL="925830" lvl="1" indent="285750">
              <a:spcBef>
                <a:spcPct val="50000"/>
              </a:spcBef>
              <a:buFont typeface="Arial" pitchFamily="34" charset="0"/>
              <a:buChar char="•"/>
              <a:tabLst>
                <a:tab pos="520700" algn="l"/>
              </a:tabLst>
              <a:defRPr/>
            </a:pPr>
            <a:r>
              <a:rPr lang="en-US" b="0" dirty="0">
                <a:solidFill>
                  <a:srgbClr val="003300"/>
                </a:solidFill>
              </a:rPr>
              <a:t>Fourth Class: The merchants, who bought and sold what others made</a:t>
            </a:r>
          </a:p>
          <a:p>
            <a:pPr lvl="2"/>
            <a:endParaRPr lang="en-US" b="0" dirty="0"/>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2661917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27</a:t>
            </a:fld>
            <a:endParaRPr lang="en-US" dirty="0"/>
          </a:p>
        </p:txBody>
      </p:sp>
      <p:sp>
        <p:nvSpPr>
          <p:cNvPr id="6" name="Text Placeholder 5"/>
          <p:cNvSpPr>
            <a:spLocks noGrp="1"/>
          </p:cNvSpPr>
          <p:nvPr>
            <p:ph type="body" sz="quarter" idx="15"/>
          </p:nvPr>
        </p:nvSpPr>
        <p:spPr/>
        <p:txBody>
          <a:bodyPr/>
          <a:lstStyle/>
          <a:p>
            <a:r>
              <a:rPr lang="en-US" dirty="0" smtClean="0"/>
              <a:t>Main Idea </a:t>
            </a:r>
            <a:r>
              <a:rPr lang="en-US" dirty="0"/>
              <a:t>2</a:t>
            </a:r>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1987082"/>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a:t>Social rank did not reflect prosperity.</a:t>
            </a:r>
          </a:p>
          <a:p>
            <a:pPr marL="1200150" lvl="2" indent="-285750">
              <a:lnSpc>
                <a:spcPct val="95000"/>
              </a:lnSpc>
              <a:spcBef>
                <a:spcPct val="50000"/>
              </a:spcBef>
              <a:buFont typeface="Arial" pitchFamily="34" charset="0"/>
              <a:buChar char="•"/>
              <a:defRPr/>
            </a:pPr>
            <a:r>
              <a:rPr lang="en-US" sz="1500" dirty="0"/>
              <a:t>Hard work and heavy labor did not reflect </a:t>
            </a:r>
            <a:r>
              <a:rPr lang="en-US" sz="1500" dirty="0" smtClean="0"/>
              <a:t>prosperity. </a:t>
            </a:r>
          </a:p>
          <a:p>
            <a:pPr marL="1200150" lvl="2" indent="-285750">
              <a:lnSpc>
                <a:spcPct val="95000"/>
              </a:lnSpc>
              <a:spcBef>
                <a:spcPct val="50000"/>
              </a:spcBef>
              <a:buFont typeface="Arial" pitchFamily="34" charset="0"/>
              <a:buChar char="•"/>
              <a:defRPr/>
            </a:pPr>
            <a:r>
              <a:rPr lang="en-US" sz="1500" dirty="0" smtClean="0">
                <a:solidFill>
                  <a:srgbClr val="003300"/>
                </a:solidFill>
              </a:rPr>
              <a:t>People’s lifestyles varied according to wealth.</a:t>
            </a:r>
          </a:p>
          <a:p>
            <a:pPr marL="1200150" lvl="2" indent="-285750">
              <a:lnSpc>
                <a:spcPct val="95000"/>
              </a:lnSpc>
              <a:spcBef>
                <a:spcPct val="50000"/>
              </a:spcBef>
              <a:buFont typeface="Arial" pitchFamily="34" charset="0"/>
              <a:buChar char="•"/>
              <a:defRPr/>
            </a:pPr>
            <a:r>
              <a:rPr lang="en-US" sz="1500" dirty="0" smtClean="0">
                <a:solidFill>
                  <a:srgbClr val="003300"/>
                </a:solidFill>
              </a:rPr>
              <a:t>Wealthy people had large homes and fancy decorations.</a:t>
            </a:r>
          </a:p>
          <a:p>
            <a:pPr marL="1200150" lvl="2" indent="-285750">
              <a:lnSpc>
                <a:spcPct val="95000"/>
              </a:lnSpc>
              <a:spcBef>
                <a:spcPct val="50000"/>
              </a:spcBef>
              <a:buFont typeface="Arial" pitchFamily="34" charset="0"/>
              <a:buChar char="•"/>
              <a:defRPr/>
            </a:pPr>
            <a:r>
              <a:rPr lang="en-US" sz="1500" dirty="0" smtClean="0">
                <a:solidFill>
                  <a:srgbClr val="003300"/>
                </a:solidFill>
              </a:rPr>
              <a:t>Most people were peasants and worked long, tiring days.</a:t>
            </a:r>
          </a:p>
          <a:p>
            <a:pPr marL="1200150" lvl="2" indent="-285750">
              <a:lnSpc>
                <a:spcPct val="95000"/>
              </a:lnSpc>
              <a:spcBef>
                <a:spcPct val="50000"/>
              </a:spcBef>
              <a:buFont typeface="Arial" pitchFamily="34" charset="0"/>
              <a:buChar char="•"/>
              <a:defRPr/>
            </a:pPr>
            <a:r>
              <a:rPr lang="en-US" sz="1500" dirty="0" smtClean="0">
                <a:solidFill>
                  <a:srgbClr val="003300"/>
                </a:solidFill>
              </a:rPr>
              <a:t>They lived simple lives in small houses in small villages.</a:t>
            </a:r>
          </a:p>
        </p:txBody>
      </p:sp>
      <p:sp>
        <p:nvSpPr>
          <p:cNvPr id="17" name="Rectangle 158"/>
          <p:cNvSpPr>
            <a:spLocks noChangeArrowheads="1"/>
          </p:cNvSpPr>
          <p:nvPr/>
        </p:nvSpPr>
        <p:spPr bwMode="auto">
          <a:xfrm>
            <a:off x="762000" y="1981200"/>
            <a:ext cx="2050962"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Lives of Rich and Poor</a:t>
            </a:r>
            <a:endParaRPr lang="en-US" sz="1600" b="1" dirty="0">
              <a:solidFill>
                <a:srgbClr val="0076B7"/>
              </a:solidFill>
              <a:latin typeface="Calibri" pitchFamily="34" charset="0"/>
            </a:endParaRPr>
          </a:p>
        </p:txBody>
      </p:sp>
      <p:sp>
        <p:nvSpPr>
          <p:cNvPr id="9" name="TextBox 8"/>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3915382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28</a:t>
            </a:fld>
            <a:endParaRPr lang="en-US" dirty="0"/>
          </a:p>
        </p:txBody>
      </p:sp>
      <p:sp>
        <p:nvSpPr>
          <p:cNvPr id="6" name="Text Placeholder 5"/>
          <p:cNvSpPr>
            <a:spLocks noGrp="1"/>
          </p:cNvSpPr>
          <p:nvPr>
            <p:ph type="body" sz="quarter" idx="15"/>
          </p:nvPr>
        </p:nvSpPr>
        <p:spPr/>
        <p:txBody>
          <a:bodyPr/>
          <a:lstStyle/>
          <a:p>
            <a:r>
              <a:rPr lang="en-US" dirty="0" smtClean="0"/>
              <a:t>Main Idea </a:t>
            </a:r>
            <a:r>
              <a:rPr lang="en-US" dirty="0"/>
              <a:t>2</a:t>
            </a:r>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2991204"/>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smtClean="0"/>
              <a:t>Confucian teachings about the family were honored.</a:t>
            </a:r>
          </a:p>
          <a:p>
            <a:pPr marL="1200150" lvl="2" indent="-285750">
              <a:lnSpc>
                <a:spcPct val="95000"/>
              </a:lnSpc>
              <a:spcBef>
                <a:spcPct val="50000"/>
              </a:spcBef>
              <a:buFont typeface="Arial" pitchFamily="34" charset="0"/>
              <a:buChar char="•"/>
              <a:defRPr/>
            </a:pPr>
            <a:r>
              <a:rPr lang="en-US" sz="1500" dirty="0" smtClean="0">
                <a:solidFill>
                  <a:srgbClr val="003300"/>
                </a:solidFill>
              </a:rPr>
              <a:t>Children were taught to respect their elders.</a:t>
            </a:r>
          </a:p>
          <a:p>
            <a:pPr marL="1200150" lvl="2" indent="-285750">
              <a:lnSpc>
                <a:spcPct val="95000"/>
              </a:lnSpc>
              <a:spcBef>
                <a:spcPct val="50000"/>
              </a:spcBef>
              <a:buFont typeface="Arial" pitchFamily="34" charset="0"/>
              <a:buChar char="•"/>
              <a:defRPr/>
            </a:pPr>
            <a:r>
              <a:rPr lang="en-US" sz="1500" dirty="0"/>
              <a:t>Some men gained jobs based on the respect they showed to </a:t>
            </a:r>
            <a:r>
              <a:rPr lang="en-US" sz="1500" dirty="0" smtClean="0"/>
              <a:t>elders.</a:t>
            </a:r>
            <a:endParaRPr lang="en-US" sz="1500" dirty="0" smtClean="0">
              <a:solidFill>
                <a:srgbClr val="003300"/>
              </a:solidFill>
            </a:endParaRPr>
          </a:p>
          <a:p>
            <a:pPr marL="1200150" lvl="2" indent="-285750">
              <a:lnSpc>
                <a:spcPct val="95000"/>
              </a:lnSpc>
              <a:spcBef>
                <a:spcPct val="50000"/>
              </a:spcBef>
              <a:buFont typeface="Arial" pitchFamily="34" charset="0"/>
              <a:buChar char="•"/>
              <a:defRPr/>
            </a:pPr>
            <a:r>
              <a:rPr lang="en-US" sz="1500" dirty="0" smtClean="0">
                <a:solidFill>
                  <a:srgbClr val="003300"/>
                </a:solidFill>
              </a:rPr>
              <a:t>Within families, the father had absolute power.</a:t>
            </a:r>
          </a:p>
          <a:p>
            <a:pPr marL="1200150" lvl="2" indent="-285750">
              <a:lnSpc>
                <a:spcPct val="95000"/>
              </a:lnSpc>
              <a:spcBef>
                <a:spcPct val="50000"/>
              </a:spcBef>
              <a:buFont typeface="Arial" pitchFamily="34" charset="0"/>
              <a:buChar char="•"/>
              <a:defRPr/>
            </a:pPr>
            <a:r>
              <a:rPr lang="en-US" sz="1500" dirty="0">
                <a:solidFill>
                  <a:srgbClr val="003300"/>
                </a:solidFill>
              </a:rPr>
              <a:t>Women were taught to obey their husbands. </a:t>
            </a:r>
          </a:p>
          <a:p>
            <a:pPr marL="1200150" lvl="2" indent="-285750">
              <a:lnSpc>
                <a:spcPct val="95000"/>
              </a:lnSpc>
              <a:spcBef>
                <a:spcPct val="50000"/>
              </a:spcBef>
              <a:buFont typeface="Arial" pitchFamily="34" charset="0"/>
              <a:buChar char="•"/>
              <a:defRPr/>
            </a:pPr>
            <a:r>
              <a:rPr lang="en-US" sz="1500" dirty="0">
                <a:solidFill>
                  <a:srgbClr val="003300"/>
                </a:solidFill>
              </a:rPr>
              <a:t>Girls were not valued as highly as boys.</a:t>
            </a:r>
          </a:p>
          <a:p>
            <a:pPr marL="1200150" lvl="2" indent="-285750">
              <a:lnSpc>
                <a:spcPct val="95000"/>
              </a:lnSpc>
              <a:spcBef>
                <a:spcPct val="50000"/>
              </a:spcBef>
              <a:buFont typeface="Arial" pitchFamily="34" charset="0"/>
              <a:buChar char="•"/>
              <a:defRPr/>
            </a:pPr>
            <a:r>
              <a:rPr lang="en-US" sz="1500" dirty="0">
                <a:solidFill>
                  <a:srgbClr val="003300"/>
                </a:solidFill>
              </a:rPr>
              <a:t>Women could influence their sons’ families.</a:t>
            </a:r>
          </a:p>
          <a:p>
            <a:pPr lvl="1">
              <a:lnSpc>
                <a:spcPct val="95000"/>
              </a:lnSpc>
              <a:spcBef>
                <a:spcPct val="50000"/>
              </a:spcBef>
              <a:defRPr/>
            </a:pPr>
            <a:endParaRPr lang="en-US" sz="1500" dirty="0" smtClean="0">
              <a:solidFill>
                <a:srgbClr val="003300"/>
              </a:solidFill>
            </a:endParaRPr>
          </a:p>
          <a:p>
            <a:pPr marL="742950" lvl="1" indent="-285750">
              <a:lnSpc>
                <a:spcPct val="95000"/>
              </a:lnSpc>
              <a:spcBef>
                <a:spcPct val="50000"/>
              </a:spcBef>
              <a:buFont typeface="Arial" pitchFamily="34" charset="0"/>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2320367"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Revival of the Family</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1952537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29</a:t>
            </a:fld>
            <a:endParaRPr lang="en-US" dirty="0"/>
          </a:p>
        </p:txBody>
      </p:sp>
      <p:sp>
        <p:nvSpPr>
          <p:cNvPr id="5" name="Text Placeholder 4"/>
          <p:cNvSpPr>
            <a:spLocks noGrp="1"/>
          </p:cNvSpPr>
          <p:nvPr>
            <p:ph type="body" sz="quarter" idx="13"/>
          </p:nvPr>
        </p:nvSpPr>
        <p:spPr/>
        <p:txBody>
          <a:bodyPr/>
          <a:lstStyle/>
          <a:p>
            <a:r>
              <a:rPr lang="en-US" dirty="0" smtClean="0"/>
              <a:t>Han Achievements</a:t>
            </a:r>
            <a:endParaRPr lang="en-US" dirty="0"/>
          </a:p>
        </p:txBody>
      </p:sp>
      <p:sp>
        <p:nvSpPr>
          <p:cNvPr id="6" name="Text Placeholder 5"/>
          <p:cNvSpPr>
            <a:spLocks noGrp="1"/>
          </p:cNvSpPr>
          <p:nvPr>
            <p:ph type="body" sz="quarter" idx="16"/>
          </p:nvPr>
        </p:nvSpPr>
        <p:spPr/>
        <p:txBody>
          <a:bodyPr/>
          <a:lstStyle/>
          <a:p>
            <a:r>
              <a:rPr lang="en-US" dirty="0" smtClean="0"/>
              <a:t>Main Idea 3</a:t>
            </a:r>
            <a:endParaRPr lang="en-US" dirty="0"/>
          </a:p>
          <a:p>
            <a:r>
              <a:rPr lang="en-US" sz="1500" b="0" dirty="0" smtClean="0">
                <a:solidFill>
                  <a:prstClr val="black"/>
                </a:solidFill>
                <a:ea typeface="Verdana" pitchFamily="34" charset="0"/>
                <a:cs typeface="Verdana" pitchFamily="34" charset="0"/>
              </a:rPr>
              <a:t>The </a:t>
            </a:r>
            <a:r>
              <a:rPr lang="en-US" sz="1500" b="0" dirty="0">
                <a:solidFill>
                  <a:prstClr val="black"/>
                </a:solidFill>
                <a:ea typeface="Verdana" pitchFamily="34" charset="0"/>
                <a:cs typeface="Verdana" pitchFamily="34" charset="0"/>
              </a:rPr>
              <a:t>Han made many achievements in art, literature, and learning.</a:t>
            </a:r>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Art and Literature</a:t>
            </a:r>
          </a:p>
          <a:p>
            <a:pPr marL="925830" lvl="1" indent="285750">
              <a:spcBef>
                <a:spcPct val="50000"/>
              </a:spcBef>
              <a:buFont typeface="Arial" pitchFamily="34" charset="0"/>
              <a:buChar char="•"/>
              <a:tabLst>
                <a:tab pos="520700" algn="l"/>
              </a:tabLst>
              <a:defRPr/>
            </a:pPr>
            <a:r>
              <a:rPr lang="en-US" dirty="0">
                <a:solidFill>
                  <a:srgbClr val="003300"/>
                </a:solidFill>
              </a:rPr>
              <a:t>The Han created realistic scenes from everyday life, advanced figure painting, and depictions of religious figures and Confucian </a:t>
            </a:r>
            <a:r>
              <a:rPr lang="en-US" dirty="0" smtClean="0">
                <a:solidFill>
                  <a:srgbClr val="003300"/>
                </a:solidFill>
              </a:rPr>
              <a:t>scholars.</a:t>
            </a:r>
            <a:endParaRPr lang="en-US" dirty="0"/>
          </a:p>
          <a:p>
            <a:pPr marL="925830" lvl="1" indent="285750">
              <a:spcBef>
                <a:spcPct val="50000"/>
              </a:spcBef>
              <a:buFont typeface="Arial" pitchFamily="34" charset="0"/>
              <a:buChar char="•"/>
              <a:tabLst>
                <a:tab pos="520700" algn="l"/>
              </a:tabLst>
              <a:defRPr/>
            </a:pPr>
            <a:r>
              <a:rPr lang="en-US" dirty="0" smtClean="0">
                <a:solidFill>
                  <a:srgbClr val="003300"/>
                </a:solidFill>
              </a:rPr>
              <a:t>Han China is known for its poetry.</a:t>
            </a:r>
          </a:p>
          <a:p>
            <a:pPr marL="1474470" lvl="3" indent="0">
              <a:spcBef>
                <a:spcPct val="50000"/>
              </a:spcBef>
              <a:buNone/>
              <a:tabLst>
                <a:tab pos="520700" algn="l"/>
              </a:tabLst>
              <a:defRPr/>
            </a:pPr>
            <a:r>
              <a:rPr lang="en-US" sz="1500" dirty="0">
                <a:solidFill>
                  <a:srgbClr val="003300"/>
                </a:solidFill>
              </a:rPr>
              <a:t>– Fu style: combination of prose and poetry </a:t>
            </a:r>
          </a:p>
          <a:p>
            <a:pPr marL="1474470" lvl="3" indent="0">
              <a:spcBef>
                <a:spcPct val="50000"/>
              </a:spcBef>
              <a:buNone/>
              <a:tabLst>
                <a:tab pos="520700" algn="l"/>
              </a:tabLst>
              <a:defRPr/>
            </a:pPr>
            <a:r>
              <a:rPr lang="en-US" sz="1500" dirty="0">
                <a:solidFill>
                  <a:srgbClr val="003300"/>
                </a:solidFill>
              </a:rPr>
              <a:t>– Shi style: short lines of verse that could be </a:t>
            </a:r>
            <a:r>
              <a:rPr lang="en-US" sz="1500" dirty="0" smtClean="0">
                <a:solidFill>
                  <a:srgbClr val="003300"/>
                </a:solidFill>
              </a:rPr>
              <a:t>sung</a:t>
            </a:r>
          </a:p>
          <a:p>
            <a:pPr marL="925830" lvl="1" indent="285750">
              <a:spcBef>
                <a:spcPct val="50000"/>
              </a:spcBef>
              <a:buFont typeface="Arial" pitchFamily="34" charset="0"/>
              <a:buChar char="•"/>
              <a:tabLst>
                <a:tab pos="520700" algn="l"/>
              </a:tabLst>
              <a:defRPr/>
            </a:pPr>
            <a:r>
              <a:rPr lang="en-US" dirty="0" smtClean="0">
                <a:solidFill>
                  <a:srgbClr val="003300"/>
                </a:solidFill>
              </a:rPr>
              <a:t>Han writers also wrote important works of history.</a:t>
            </a:r>
          </a:p>
          <a:p>
            <a:pPr marL="1474470" lvl="3" indent="0">
              <a:spcBef>
                <a:spcPct val="50000"/>
              </a:spcBef>
              <a:buNone/>
              <a:tabLst>
                <a:tab pos="520700" algn="l"/>
              </a:tabLst>
              <a:defRPr/>
            </a:pPr>
            <a:endParaRPr lang="en-US" dirty="0">
              <a:solidFill>
                <a:srgbClr val="003300"/>
              </a:solidFill>
            </a:endParaRPr>
          </a:p>
          <a:p>
            <a:pPr marL="925830" lvl="1" indent="285750">
              <a:spcBef>
                <a:spcPct val="50000"/>
              </a:spcBef>
              <a:buFont typeface="Arial" pitchFamily="34" charset="0"/>
              <a:buChar char="•"/>
              <a:tabLst>
                <a:tab pos="520700" algn="l"/>
              </a:tabLst>
              <a:defRPr/>
            </a:pPr>
            <a:endParaRPr lang="en-US" dirty="0">
              <a:solidFill>
                <a:srgbClr val="003300"/>
              </a:solidFill>
            </a:endParaRPr>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44192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a:t>
            </a:fld>
            <a:endParaRPr lang="en-US" dirty="0"/>
          </a:p>
        </p:txBody>
      </p:sp>
      <p:sp>
        <p:nvSpPr>
          <p:cNvPr id="5" name="Text Placeholder 4"/>
          <p:cNvSpPr>
            <a:spLocks noGrp="1"/>
          </p:cNvSpPr>
          <p:nvPr>
            <p:ph type="body" sz="quarter" idx="13"/>
          </p:nvPr>
        </p:nvSpPr>
        <p:spPr/>
        <p:txBody>
          <a:bodyPr/>
          <a:lstStyle/>
          <a:p>
            <a:r>
              <a:rPr lang="en-US" dirty="0" smtClean="0"/>
              <a:t>China’s Physical Geography</a:t>
            </a:r>
            <a:endParaRPr lang="en-US" dirty="0"/>
          </a:p>
        </p:txBody>
      </p:sp>
      <p:sp>
        <p:nvSpPr>
          <p:cNvPr id="6" name="Text Placeholder 5"/>
          <p:cNvSpPr>
            <a:spLocks noGrp="1"/>
          </p:cNvSpPr>
          <p:nvPr>
            <p:ph type="body" sz="quarter" idx="16"/>
          </p:nvPr>
        </p:nvSpPr>
        <p:spPr>
          <a:xfrm>
            <a:off x="304800" y="1752600"/>
            <a:ext cx="8077200" cy="4157472"/>
          </a:xfrm>
        </p:spPr>
        <p:txBody>
          <a:bodyPr/>
          <a:lstStyle/>
          <a:p>
            <a:r>
              <a:rPr lang="en-US" dirty="0" smtClean="0"/>
              <a:t>Main Idea 1</a:t>
            </a:r>
          </a:p>
          <a:p>
            <a:pPr>
              <a:lnSpc>
                <a:spcPct val="80000"/>
              </a:lnSpc>
            </a:pPr>
            <a:r>
              <a:rPr lang="en-US" sz="1500" b="0" dirty="0" smtClean="0"/>
              <a:t>China’s physical geography made farming possible but travel and communication difficult.</a:t>
            </a:r>
            <a:endParaRPr lang="en-US" dirty="0"/>
          </a:p>
        </p:txBody>
      </p:sp>
      <p:sp>
        <p:nvSpPr>
          <p:cNvPr id="7" name="TextBox 6"/>
          <p:cNvSpPr txBox="1"/>
          <p:nvPr/>
        </p:nvSpPr>
        <p:spPr>
          <a:xfrm>
            <a:off x="1408545" y="2124364"/>
            <a:ext cx="184666" cy="369332"/>
          </a:xfrm>
          <a:prstGeom prst="rect">
            <a:avLst/>
          </a:prstGeom>
          <a:noFill/>
        </p:spPr>
        <p:txBody>
          <a:bodyPr wrap="none" rtlCol="0">
            <a:spAutoFit/>
          </a:bodyPr>
          <a:lstStyle/>
          <a:p>
            <a:endParaRPr lang="en-US" dirty="0"/>
          </a:p>
        </p:txBody>
      </p:sp>
      <p:sp>
        <p:nvSpPr>
          <p:cNvPr id="8" name="Rectangle 3"/>
          <p:cNvSpPr txBox="1">
            <a:spLocks noChangeArrowheads="1"/>
          </p:cNvSpPr>
          <p:nvPr/>
        </p:nvSpPr>
        <p:spPr bwMode="auto">
          <a:xfrm>
            <a:off x="304800" y="2514600"/>
            <a:ext cx="7239000" cy="762000"/>
          </a:xfrm>
          <a:prstGeom prst="rect">
            <a:avLst/>
          </a:prstGeom>
          <a:solidFill>
            <a:schemeClr val="bg1"/>
          </a:solidFill>
          <a:ln>
            <a:noFill/>
            <a:miter lim="800000"/>
            <a:headEnd/>
            <a:tailEnd/>
          </a:ln>
        </p:spPr>
        <p:txBody>
          <a:bodyPr vert="horz" wrap="square" lIns="91440" tIns="45720" rIns="91440" bIns="45720" numCol="1" anchor="t" anchorCtr="0" compatLnSpc="1">
            <a:prstTxWarp prst="textNoShape">
              <a:avLst/>
            </a:prstTxWarp>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42950" lvl="1" indent="-285750">
              <a:buFont typeface="Arial"/>
              <a:buChar char="•"/>
            </a:pPr>
            <a:r>
              <a:rPr lang="en-US" sz="1500" dirty="0" smtClean="0">
                <a:solidFill>
                  <a:prstClr val="black"/>
                </a:solidFill>
                <a:ea typeface="Verdana" pitchFamily="34" charset="0"/>
                <a:cs typeface="Verdana" pitchFamily="34" charset="0"/>
              </a:rPr>
              <a:t>Geography played a major role in the development of Chinese civilization.</a:t>
            </a:r>
          </a:p>
        </p:txBody>
      </p:sp>
      <p:sp>
        <p:nvSpPr>
          <p:cNvPr id="9" name="Rectangle 158"/>
          <p:cNvSpPr>
            <a:spLocks noChangeArrowheads="1"/>
          </p:cNvSpPr>
          <p:nvPr/>
        </p:nvSpPr>
        <p:spPr bwMode="auto">
          <a:xfrm>
            <a:off x="762000" y="2971800"/>
            <a:ext cx="2172089"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A Vast and Varied Land</a:t>
            </a:r>
            <a:endParaRPr lang="en-US" sz="1600" b="1" dirty="0">
              <a:solidFill>
                <a:srgbClr val="0076B7"/>
              </a:solidFill>
              <a:latin typeface="Calibri" pitchFamily="34" charset="0"/>
            </a:endParaRPr>
          </a:p>
        </p:txBody>
      </p:sp>
      <p:sp>
        <p:nvSpPr>
          <p:cNvPr id="10" name="Rectangle 9"/>
          <p:cNvSpPr/>
          <p:nvPr/>
        </p:nvSpPr>
        <p:spPr>
          <a:xfrm>
            <a:off x="1219200" y="3352800"/>
            <a:ext cx="6934200" cy="1592744"/>
          </a:xfrm>
          <a:prstGeom prst="rect">
            <a:avLst/>
          </a:prstGeom>
        </p:spPr>
        <p:txBody>
          <a:bodyPr>
            <a:spAutoFit/>
          </a:bodyPr>
          <a:lstStyle/>
          <a:p>
            <a:pPr marL="406400" indent="-342900" algn="l" eaLnBrk="1" hangingPunct="1">
              <a:spcBef>
                <a:spcPct val="50000"/>
              </a:spcBef>
              <a:buFont typeface="Arial" pitchFamily="34" charset="0"/>
              <a:buChar char="•"/>
              <a:defRPr/>
            </a:pPr>
            <a:r>
              <a:rPr lang="en-US" sz="1500" b="0" dirty="0">
                <a:solidFill>
                  <a:srgbClr val="003300"/>
                </a:solidFill>
                <a:latin typeface="+mn-lt"/>
              </a:rPr>
              <a:t>China covers an area of almost 4 million square miles.</a:t>
            </a:r>
          </a:p>
          <a:p>
            <a:pPr marL="406400" indent="-342900" algn="l" eaLnBrk="1" hangingPunct="1">
              <a:spcBef>
                <a:spcPct val="50000"/>
              </a:spcBef>
              <a:buFont typeface="Arial" pitchFamily="34" charset="0"/>
              <a:buChar char="•"/>
              <a:defRPr/>
            </a:pPr>
            <a:r>
              <a:rPr lang="en-US" sz="1500" b="0" dirty="0">
                <a:solidFill>
                  <a:srgbClr val="003300"/>
                </a:solidFill>
                <a:latin typeface="+mn-lt"/>
              </a:rPr>
              <a:t>The Gobi desert lies in the north.</a:t>
            </a:r>
          </a:p>
          <a:p>
            <a:pPr marL="406400" indent="-342900" algn="l" eaLnBrk="1" hangingPunct="1">
              <a:spcBef>
                <a:spcPct val="50000"/>
              </a:spcBef>
              <a:buFont typeface="Arial" pitchFamily="34" charset="0"/>
              <a:buChar char="•"/>
              <a:defRPr/>
            </a:pPr>
            <a:r>
              <a:rPr lang="en-US" sz="1500" b="0" dirty="0">
                <a:solidFill>
                  <a:srgbClr val="003300"/>
                </a:solidFill>
                <a:latin typeface="+mn-lt"/>
              </a:rPr>
              <a:t>Low-lying plains in the east make up one of the world’s largest farming areas.</a:t>
            </a:r>
          </a:p>
          <a:p>
            <a:pPr marL="406400" indent="-342900" algn="l" eaLnBrk="1" hangingPunct="1">
              <a:spcBef>
                <a:spcPct val="50000"/>
              </a:spcBef>
              <a:buFont typeface="Arial" pitchFamily="34" charset="0"/>
              <a:buChar char="•"/>
              <a:defRPr/>
            </a:pPr>
            <a:r>
              <a:rPr lang="en-US" sz="1500" b="0" dirty="0">
                <a:solidFill>
                  <a:srgbClr val="003300"/>
                </a:solidFill>
                <a:latin typeface="+mn-lt"/>
              </a:rPr>
              <a:t>Mountain ranges lie in the west, including the Plateau of Tibet and the Qinling Shandi.  There was limited contact between people in the east and west</a:t>
            </a:r>
            <a:r>
              <a:rPr lang="en-US" sz="1500" b="0" dirty="0" smtClean="0">
                <a:solidFill>
                  <a:srgbClr val="003300"/>
                </a:solidFill>
                <a:latin typeface="+mn-lt"/>
              </a:rPr>
              <a:t>.</a:t>
            </a:r>
            <a:endParaRPr lang="en-US" sz="1500" b="0" dirty="0">
              <a:solidFill>
                <a:srgbClr val="003300"/>
              </a:solidFill>
              <a:latin typeface="+mn-lt"/>
            </a:endParaRPr>
          </a:p>
        </p:txBody>
      </p:sp>
      <p:sp>
        <p:nvSpPr>
          <p:cNvPr id="11" name="TextBox 10"/>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3845910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30</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3198953"/>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a:t>The Han Chinese made paper by grinding plant fibers into a paste and then setting the paste out to dry in sheets. Later they rolled the dried pulp into scrolls</a:t>
            </a:r>
            <a:r>
              <a:rPr lang="en-US" sz="1500" dirty="0" smtClean="0"/>
              <a:t>.</a:t>
            </a:r>
          </a:p>
          <a:p>
            <a:pPr marL="1200150" lvl="2" indent="-285750">
              <a:lnSpc>
                <a:spcPct val="95000"/>
              </a:lnSpc>
              <a:spcBef>
                <a:spcPct val="50000"/>
              </a:spcBef>
              <a:buFont typeface="Arial" pitchFamily="34" charset="0"/>
              <a:buChar char="•"/>
              <a:defRPr/>
            </a:pPr>
            <a:r>
              <a:rPr lang="en-US" sz="1500" dirty="0">
                <a:solidFill>
                  <a:srgbClr val="003300"/>
                </a:solidFill>
              </a:rPr>
              <a:t>A device for telling time, the </a:t>
            </a:r>
            <a:r>
              <a:rPr lang="en-US" sz="1500" b="1" dirty="0" smtClean="0">
                <a:solidFill>
                  <a:srgbClr val="E46C0A"/>
                </a:solidFill>
              </a:rPr>
              <a:t>sundial</a:t>
            </a:r>
            <a:r>
              <a:rPr lang="en-US" sz="1500" dirty="0" smtClean="0">
                <a:solidFill>
                  <a:srgbClr val="003300"/>
                </a:solidFill>
              </a:rPr>
              <a:t> </a:t>
            </a:r>
            <a:r>
              <a:rPr lang="en-US" sz="1500" dirty="0">
                <a:solidFill>
                  <a:srgbClr val="003300"/>
                </a:solidFill>
              </a:rPr>
              <a:t>uses the position of the shadows cast by the sun to tell the time of day.</a:t>
            </a:r>
          </a:p>
          <a:p>
            <a:pPr marL="1200150" lvl="2" indent="-285750">
              <a:lnSpc>
                <a:spcPct val="95000"/>
              </a:lnSpc>
              <a:spcBef>
                <a:spcPct val="50000"/>
              </a:spcBef>
              <a:buFont typeface="Arial" pitchFamily="34" charset="0"/>
              <a:buChar char="•"/>
              <a:defRPr/>
            </a:pPr>
            <a:r>
              <a:rPr lang="en-US" sz="1500" dirty="0" smtClean="0">
                <a:solidFill>
                  <a:srgbClr val="003300"/>
                </a:solidFill>
              </a:rPr>
              <a:t>The </a:t>
            </a:r>
            <a:r>
              <a:rPr lang="en-US" sz="1500" b="1" dirty="0" smtClean="0">
                <a:solidFill>
                  <a:srgbClr val="E46C0A"/>
                </a:solidFill>
              </a:rPr>
              <a:t>seismograph</a:t>
            </a:r>
            <a:r>
              <a:rPr lang="en-US" sz="1500" dirty="0" smtClean="0">
                <a:solidFill>
                  <a:srgbClr val="003300"/>
                </a:solidFill>
              </a:rPr>
              <a:t> is a device that </a:t>
            </a:r>
            <a:r>
              <a:rPr lang="en-US" sz="1500" dirty="0">
                <a:solidFill>
                  <a:srgbClr val="003300"/>
                </a:solidFill>
              </a:rPr>
              <a:t>device measures the strength of an earthquake. Chinese scientists believed that the movement of the earth was a sign of evil times.</a:t>
            </a:r>
          </a:p>
          <a:p>
            <a:pPr marL="1200150" lvl="2" indent="-285750">
              <a:lnSpc>
                <a:spcPct val="95000"/>
              </a:lnSpc>
              <a:spcBef>
                <a:spcPct val="50000"/>
              </a:spcBef>
              <a:buFont typeface="Arial" pitchFamily="34" charset="0"/>
              <a:buChar char="•"/>
              <a:defRPr/>
            </a:pPr>
            <a:r>
              <a:rPr lang="en-US" sz="1500" dirty="0" smtClean="0">
                <a:solidFill>
                  <a:srgbClr val="003300"/>
                </a:solidFill>
              </a:rPr>
              <a:t>Another Han invention, </a:t>
            </a:r>
            <a:r>
              <a:rPr lang="en-US" sz="1500" b="1" dirty="0" smtClean="0">
                <a:solidFill>
                  <a:srgbClr val="E46C0A"/>
                </a:solidFill>
              </a:rPr>
              <a:t>acupuncture</a:t>
            </a:r>
            <a:r>
              <a:rPr lang="en-US" sz="1500" dirty="0" smtClean="0">
                <a:solidFill>
                  <a:srgbClr val="003300"/>
                </a:solidFill>
              </a:rPr>
              <a:t>, </a:t>
            </a:r>
            <a:r>
              <a:rPr lang="en-US" sz="1500" dirty="0">
                <a:solidFill>
                  <a:srgbClr val="003300"/>
                </a:solidFill>
              </a:rPr>
              <a:t>is the practice of inserting needles into the skin to cure disease or relieve pain. This practice is still widely used today.</a:t>
            </a:r>
          </a:p>
          <a:p>
            <a:pPr lvl="2">
              <a:lnSpc>
                <a:spcPct val="95000"/>
              </a:lnSpc>
              <a:spcBef>
                <a:spcPct val="50000"/>
              </a:spcBef>
              <a:defRPr/>
            </a:pPr>
            <a:endParaRPr lang="en-US" sz="1500" dirty="0"/>
          </a:p>
          <a:p>
            <a:pPr lvl="1">
              <a:lnSpc>
                <a:spcPct val="95000"/>
              </a:lnSpc>
              <a:spcBef>
                <a:spcPct val="50000"/>
              </a:spcBef>
              <a:defRPr/>
            </a:pPr>
            <a:endParaRPr lang="en-US" sz="1500" dirty="0" smtClean="0">
              <a:solidFill>
                <a:srgbClr val="003300"/>
              </a:solidFill>
            </a:endParaRPr>
          </a:p>
          <a:p>
            <a:pPr marL="742950" lvl="1" indent="-285750">
              <a:lnSpc>
                <a:spcPct val="95000"/>
              </a:lnSpc>
              <a:spcBef>
                <a:spcPct val="50000"/>
              </a:spcBef>
              <a:buFont typeface="Arial" pitchFamily="34" charset="0"/>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2310548"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Inventions and Advances</a:t>
            </a:r>
            <a:endParaRPr lang="en-US" sz="1600" b="1" dirty="0">
              <a:solidFill>
                <a:srgbClr val="0076B7"/>
              </a:solidFill>
              <a:latin typeface="Calibri" pitchFamily="34" charset="0"/>
            </a:endParaRPr>
          </a:p>
        </p:txBody>
      </p:sp>
      <p:sp>
        <p:nvSpPr>
          <p:cNvPr id="9" name="TextBox 8"/>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211579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31</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2991204"/>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smtClean="0"/>
              <a:t>Advances in manufacturing increased productivity.</a:t>
            </a:r>
          </a:p>
          <a:p>
            <a:pPr marL="1200150" lvl="2" indent="-285750">
              <a:lnSpc>
                <a:spcPct val="95000"/>
              </a:lnSpc>
              <a:spcBef>
                <a:spcPct val="50000"/>
              </a:spcBef>
              <a:buFont typeface="Arial" pitchFamily="34" charset="0"/>
              <a:buChar char="•"/>
              <a:defRPr/>
            </a:pPr>
            <a:r>
              <a:rPr lang="en-US" sz="1500" dirty="0" smtClean="0">
                <a:solidFill>
                  <a:srgbClr val="003300"/>
                </a:solidFill>
              </a:rPr>
              <a:t>Ironwork helped the army and farmers.</a:t>
            </a:r>
          </a:p>
          <a:p>
            <a:pPr lvl="3">
              <a:lnSpc>
                <a:spcPct val="95000"/>
              </a:lnSpc>
              <a:spcBef>
                <a:spcPct val="50000"/>
              </a:spcBef>
              <a:defRPr/>
            </a:pPr>
            <a:r>
              <a:rPr lang="en-US" sz="1500" dirty="0" smtClean="0">
                <a:solidFill>
                  <a:srgbClr val="003300"/>
                </a:solidFill>
              </a:rPr>
              <a:t>– Swords, armor</a:t>
            </a:r>
          </a:p>
          <a:p>
            <a:pPr lvl="3">
              <a:lnSpc>
                <a:spcPct val="95000"/>
              </a:lnSpc>
              <a:spcBef>
                <a:spcPct val="50000"/>
              </a:spcBef>
              <a:defRPr/>
            </a:pPr>
            <a:r>
              <a:rPr lang="en-US" sz="1500" dirty="0" smtClean="0">
                <a:solidFill>
                  <a:srgbClr val="003300"/>
                </a:solidFill>
              </a:rPr>
              <a:t>– Plows, wheelbarrows</a:t>
            </a:r>
          </a:p>
          <a:p>
            <a:pPr marL="1200150" lvl="2" indent="-285750">
              <a:lnSpc>
                <a:spcPct val="95000"/>
              </a:lnSpc>
              <a:spcBef>
                <a:spcPct val="50000"/>
              </a:spcBef>
              <a:buFont typeface="Arial" pitchFamily="34" charset="0"/>
              <a:buChar char="•"/>
              <a:defRPr/>
            </a:pPr>
            <a:r>
              <a:rPr lang="en-US" sz="1500" dirty="0" smtClean="0">
                <a:solidFill>
                  <a:srgbClr val="003300"/>
                </a:solidFill>
              </a:rPr>
              <a:t>The production of </a:t>
            </a:r>
            <a:r>
              <a:rPr lang="en-US" sz="1500" b="1" dirty="0" smtClean="0">
                <a:solidFill>
                  <a:srgbClr val="E46C0A"/>
                </a:solidFill>
              </a:rPr>
              <a:t>silk</a:t>
            </a:r>
            <a:r>
              <a:rPr lang="en-US" sz="1500" dirty="0" smtClean="0">
                <a:solidFill>
                  <a:srgbClr val="003300"/>
                </a:solidFill>
              </a:rPr>
              <a:t> increased.</a:t>
            </a:r>
          </a:p>
          <a:p>
            <a:pPr marL="1200150" lvl="2" indent="-285750">
              <a:lnSpc>
                <a:spcPct val="95000"/>
              </a:lnSpc>
              <a:spcBef>
                <a:spcPct val="50000"/>
              </a:spcBef>
              <a:buFont typeface="Arial" pitchFamily="34" charset="0"/>
              <a:buChar char="•"/>
              <a:defRPr/>
            </a:pPr>
            <a:r>
              <a:rPr lang="en-US" sz="1500" dirty="0" smtClean="0">
                <a:solidFill>
                  <a:srgbClr val="003300"/>
                </a:solidFill>
              </a:rPr>
              <a:t>Revealing the secrets of silk production was punishable by death.</a:t>
            </a:r>
            <a:endParaRPr lang="en-US" sz="1500" dirty="0">
              <a:solidFill>
                <a:srgbClr val="003300"/>
              </a:solidFill>
            </a:endParaRPr>
          </a:p>
          <a:p>
            <a:pPr lvl="2">
              <a:lnSpc>
                <a:spcPct val="95000"/>
              </a:lnSpc>
              <a:spcBef>
                <a:spcPct val="50000"/>
              </a:spcBef>
              <a:defRPr/>
            </a:pPr>
            <a:endParaRPr lang="en-US" sz="1500" dirty="0"/>
          </a:p>
          <a:p>
            <a:pPr lvl="1">
              <a:lnSpc>
                <a:spcPct val="95000"/>
              </a:lnSpc>
              <a:spcBef>
                <a:spcPct val="50000"/>
              </a:spcBef>
              <a:defRPr/>
            </a:pPr>
            <a:endParaRPr lang="en-US" sz="1500" dirty="0" smtClean="0">
              <a:solidFill>
                <a:srgbClr val="003300"/>
              </a:solidFill>
            </a:endParaRPr>
          </a:p>
          <a:p>
            <a:pPr marL="742950" lvl="1" indent="-285750">
              <a:lnSpc>
                <a:spcPct val="95000"/>
              </a:lnSpc>
              <a:spcBef>
                <a:spcPct val="50000"/>
              </a:spcBef>
              <a:buFont typeface="Arial" pitchFamily="34" charset="0"/>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2557110"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Farming and Manufacturing</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622433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32</a:t>
            </a:fld>
            <a:endParaRPr lang="en-US" dirty="0"/>
          </a:p>
        </p:txBody>
      </p:sp>
      <p:sp>
        <p:nvSpPr>
          <p:cNvPr id="5" name="Text Placeholder 4"/>
          <p:cNvSpPr>
            <a:spLocks noGrp="1"/>
          </p:cNvSpPr>
          <p:nvPr>
            <p:ph type="body" sz="quarter" idx="13"/>
          </p:nvPr>
        </p:nvSpPr>
        <p:spPr/>
        <p:txBody>
          <a:bodyPr/>
          <a:lstStyle/>
          <a:p>
            <a:r>
              <a:rPr lang="en-US" dirty="0" smtClean="0"/>
              <a:t>Buddhism Comes to China</a:t>
            </a:r>
            <a:endParaRPr lang="en-US" dirty="0"/>
          </a:p>
        </p:txBody>
      </p:sp>
      <p:sp>
        <p:nvSpPr>
          <p:cNvPr id="6" name="Text Placeholder 5"/>
          <p:cNvSpPr>
            <a:spLocks noGrp="1"/>
          </p:cNvSpPr>
          <p:nvPr>
            <p:ph type="body" sz="quarter" idx="16"/>
          </p:nvPr>
        </p:nvSpPr>
        <p:spPr/>
        <p:txBody>
          <a:bodyPr/>
          <a:lstStyle/>
          <a:p>
            <a:r>
              <a:rPr lang="en-US" dirty="0" smtClean="0"/>
              <a:t>Main Idea 4</a:t>
            </a:r>
          </a:p>
          <a:p>
            <a:r>
              <a:rPr lang="en-US" sz="1500" b="0" dirty="0" smtClean="0">
                <a:solidFill>
                  <a:prstClr val="black"/>
                </a:solidFill>
                <a:ea typeface="Verdana" pitchFamily="34" charset="0"/>
                <a:cs typeface="Verdana" pitchFamily="34" charset="0"/>
              </a:rPr>
              <a:t>Buddhism </a:t>
            </a:r>
            <a:r>
              <a:rPr lang="en-US" sz="1500" b="0" dirty="0">
                <a:solidFill>
                  <a:prstClr val="black"/>
                </a:solidFill>
                <a:ea typeface="Verdana" pitchFamily="34" charset="0"/>
                <a:cs typeface="Verdana" pitchFamily="34" charset="0"/>
              </a:rPr>
              <a:t>spread to China along the trade routes from other lands.</a:t>
            </a:r>
            <a:endParaRPr lang="en-US" sz="1400" dirty="0"/>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Arrival of a New Religion</a:t>
            </a:r>
          </a:p>
          <a:p>
            <a:pPr marL="1217930" lvl="1" indent="-285750">
              <a:spcBef>
                <a:spcPct val="50000"/>
              </a:spcBef>
              <a:buFont typeface="Arial" pitchFamily="34" charset="0"/>
              <a:buChar char="•"/>
              <a:tabLst>
                <a:tab pos="520700" algn="l"/>
              </a:tabLst>
              <a:defRPr/>
            </a:pPr>
            <a:r>
              <a:rPr lang="en-US" b="0" dirty="0">
                <a:solidFill>
                  <a:srgbClr val="003300"/>
                </a:solidFill>
              </a:rPr>
              <a:t>When the Han dynasty began to fail, people looked to old religions to find answers, but were disappointed</a:t>
            </a:r>
            <a:r>
              <a:rPr lang="en-US" b="0" dirty="0" smtClean="0">
                <a:solidFill>
                  <a:srgbClr val="003300"/>
                </a:solidFill>
              </a:rPr>
              <a:t>.</a:t>
            </a:r>
          </a:p>
          <a:p>
            <a:pPr marL="1217930" lvl="1" indent="-285750">
              <a:spcBef>
                <a:spcPct val="50000"/>
              </a:spcBef>
              <a:buFont typeface="Arial" pitchFamily="34" charset="0"/>
              <a:buChar char="•"/>
              <a:tabLst>
                <a:tab pos="520700" algn="l"/>
              </a:tabLst>
              <a:defRPr/>
            </a:pPr>
            <a:r>
              <a:rPr lang="en-US" b="0" dirty="0" smtClean="0">
                <a:solidFill>
                  <a:srgbClr val="003300"/>
                </a:solidFill>
              </a:rPr>
              <a:t>Buddhism, spread from India to China by trade routes seemed to provide more hope.</a:t>
            </a:r>
          </a:p>
          <a:p>
            <a:r>
              <a:rPr lang="en-US" dirty="0" smtClean="0">
                <a:solidFill>
                  <a:srgbClr val="2284A9"/>
                </a:solidFill>
                <a:latin typeface="Calibri" pitchFamily="34" charset="0"/>
                <a:cs typeface="Times" charset="0"/>
              </a:rPr>
              <a:t>	</a:t>
            </a:r>
            <a:r>
              <a:rPr lang="en-US" dirty="0" smtClean="0">
                <a:solidFill>
                  <a:srgbClr val="0076B7"/>
                </a:solidFill>
                <a:latin typeface="Calibri" pitchFamily="34" charset="0"/>
                <a:cs typeface="Times" charset="0"/>
              </a:rPr>
              <a:t> Impact on China</a:t>
            </a:r>
            <a:endParaRPr lang="en-US" dirty="0">
              <a:solidFill>
                <a:srgbClr val="0076B7"/>
              </a:solidFill>
              <a:latin typeface="Calibri" pitchFamily="34" charset="0"/>
              <a:cs typeface="Times" charset="0"/>
            </a:endParaRPr>
          </a:p>
          <a:p>
            <a:pPr marL="1268730" lvl="1" indent="-285750">
              <a:spcBef>
                <a:spcPct val="50000"/>
              </a:spcBef>
              <a:buFont typeface="Arial" pitchFamily="34" charset="0"/>
              <a:buChar char="•"/>
              <a:defRPr/>
            </a:pPr>
            <a:r>
              <a:rPr lang="en-US" b="0" dirty="0" smtClean="0">
                <a:solidFill>
                  <a:srgbClr val="003300"/>
                </a:solidFill>
              </a:rPr>
              <a:t>At first Indian Buddhists had trouble explaining their beliefs. Once they used ideas from Daoism, Buddhism spread and became popular among the rich and poor.</a:t>
            </a:r>
            <a:endParaRPr lang="en-US" b="0" dirty="0">
              <a:solidFill>
                <a:srgbClr val="003300"/>
              </a:solidFill>
            </a:endParaRPr>
          </a:p>
          <a:p>
            <a:pPr marL="1268730" lvl="1" indent="-285750">
              <a:spcBef>
                <a:spcPct val="50000"/>
              </a:spcBef>
              <a:buFont typeface="Arial" pitchFamily="34" charset="0"/>
              <a:buChar char="•"/>
              <a:defRPr/>
            </a:pPr>
            <a:r>
              <a:rPr lang="en-US" b="0" dirty="0">
                <a:solidFill>
                  <a:srgbClr val="003300"/>
                </a:solidFill>
              </a:rPr>
              <a:t>The popularity of Buddhism in China is an example of </a:t>
            </a:r>
            <a:r>
              <a:rPr lang="en-US" b="1" dirty="0" smtClean="0">
                <a:solidFill>
                  <a:srgbClr val="E46C0A"/>
                </a:solidFill>
              </a:rPr>
              <a:t>diffusion</a:t>
            </a:r>
            <a:r>
              <a:rPr lang="en-US" b="0" dirty="0" smtClean="0">
                <a:solidFill>
                  <a:srgbClr val="003300"/>
                </a:solidFill>
              </a:rPr>
              <a:t>: </a:t>
            </a:r>
            <a:r>
              <a:rPr lang="en-US" b="0" dirty="0">
                <a:solidFill>
                  <a:srgbClr val="003300"/>
                </a:solidFill>
              </a:rPr>
              <a:t>the spread of ideas from one culture to another.</a:t>
            </a:r>
          </a:p>
          <a:p>
            <a:pPr marL="1217930" lvl="1" indent="-285750">
              <a:spcBef>
                <a:spcPct val="50000"/>
              </a:spcBef>
              <a:buFont typeface="Arial" pitchFamily="34" charset="0"/>
              <a:buChar char="•"/>
              <a:tabLst>
                <a:tab pos="520700" algn="l"/>
              </a:tabLst>
              <a:defRPr/>
            </a:pPr>
            <a:endParaRPr lang="en-US" b="0" dirty="0">
              <a:solidFill>
                <a:srgbClr val="003300"/>
              </a:solidFill>
            </a:endParaRPr>
          </a:p>
          <a:p>
            <a:pPr marL="1474470" lvl="3" indent="0">
              <a:spcBef>
                <a:spcPct val="50000"/>
              </a:spcBef>
              <a:buNone/>
              <a:tabLst>
                <a:tab pos="520700" algn="l"/>
              </a:tabLst>
              <a:defRPr/>
            </a:pPr>
            <a:endParaRPr lang="en-US" dirty="0">
              <a:solidFill>
                <a:srgbClr val="003300"/>
              </a:solidFill>
            </a:endParaRPr>
          </a:p>
          <a:p>
            <a:pPr marL="925830" lvl="1" indent="285750">
              <a:spcBef>
                <a:spcPct val="50000"/>
              </a:spcBef>
              <a:buFont typeface="Arial" pitchFamily="34" charset="0"/>
              <a:buChar char="•"/>
              <a:tabLst>
                <a:tab pos="520700" algn="l"/>
              </a:tabLst>
              <a:defRPr/>
            </a:pPr>
            <a:endParaRPr lang="en-US" dirty="0">
              <a:solidFill>
                <a:srgbClr val="003300"/>
              </a:solidFill>
            </a:endParaRPr>
          </a:p>
        </p:txBody>
      </p:sp>
    </p:spTree>
    <p:extLst>
      <p:ext uri="{BB962C8B-B14F-4D97-AF65-F5344CB8AC3E}">
        <p14:creationId xmlns:p14="http://schemas.microsoft.com/office/powerpoint/2010/main" val="2265693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33</a:t>
            </a:fld>
            <a:endParaRPr lang="en-US" dirty="0"/>
          </a:p>
        </p:txBody>
      </p:sp>
      <p:sp>
        <p:nvSpPr>
          <p:cNvPr id="5" name="Text Placeholder 4"/>
          <p:cNvSpPr>
            <a:spLocks noGrp="1"/>
          </p:cNvSpPr>
          <p:nvPr>
            <p:ph type="body" sz="quarter" idx="13"/>
          </p:nvPr>
        </p:nvSpPr>
        <p:spPr/>
        <p:txBody>
          <a:bodyPr/>
          <a:lstStyle/>
          <a:p>
            <a:r>
              <a:rPr lang="en-US" dirty="0" smtClean="0"/>
              <a:t>The Silk Road</a:t>
            </a:r>
            <a:endParaRPr lang="en-US" dirty="0"/>
          </a:p>
        </p:txBody>
      </p:sp>
      <p:sp>
        <p:nvSpPr>
          <p:cNvPr id="6" name="Text Placeholder 5"/>
          <p:cNvSpPr>
            <a:spLocks noGrp="1"/>
          </p:cNvSpPr>
          <p:nvPr>
            <p:ph type="body" sz="quarter" idx="14"/>
          </p:nvPr>
        </p:nvSpPr>
        <p:spPr/>
        <p:txBody>
          <a:bodyPr/>
          <a:lstStyle/>
          <a:p>
            <a:r>
              <a:rPr lang="en-US" dirty="0" smtClean="0"/>
              <a:t>LESSON </a:t>
            </a:r>
            <a:r>
              <a:rPr lang="en-US" dirty="0"/>
              <a:t>5</a:t>
            </a:r>
          </a:p>
        </p:txBody>
      </p:sp>
      <p:sp>
        <p:nvSpPr>
          <p:cNvPr id="7" name="Text Placeholder 6"/>
          <p:cNvSpPr>
            <a:spLocks noGrp="1"/>
          </p:cNvSpPr>
          <p:nvPr>
            <p:ph type="body" sz="quarter" idx="15"/>
          </p:nvPr>
        </p:nvSpPr>
        <p:spPr/>
        <p:txBody>
          <a:bodyPr/>
          <a:lstStyle/>
          <a:p>
            <a:r>
              <a:rPr lang="en-US" dirty="0" smtClean="0"/>
              <a:t>The Big Idea</a:t>
            </a:r>
          </a:p>
          <a:p>
            <a:pPr marL="635000">
              <a:spcBef>
                <a:spcPct val="50000"/>
              </a:spcBef>
              <a:defRPr/>
            </a:pPr>
            <a:r>
              <a:rPr lang="en-US" sz="1500" b="0" dirty="0" smtClean="0">
                <a:solidFill>
                  <a:prstClr val="black"/>
                </a:solidFill>
                <a:ea typeface="Verdana" pitchFamily="34" charset="0"/>
                <a:cs typeface="Verdana" pitchFamily="34" charset="0"/>
              </a:rPr>
              <a:t>Trade routes led to the exchange of new products and ideas among China, Rome, and other lands.</a:t>
            </a:r>
            <a:endParaRPr lang="en-US" sz="1500" b="0" dirty="0">
              <a:solidFill>
                <a:prstClr val="black"/>
              </a:solidFill>
              <a:ea typeface="Verdana" pitchFamily="34" charset="0"/>
              <a:cs typeface="Verdana" pitchFamily="34" charset="0"/>
            </a:endParaRPr>
          </a:p>
          <a:p>
            <a:pPr>
              <a:defRPr/>
            </a:pPr>
            <a:r>
              <a:rPr lang="en-US" dirty="0" smtClean="0">
                <a:latin typeface="Calibri" pitchFamily="34" charset="0"/>
                <a:cs typeface="Calibri" pitchFamily="34" charset="0"/>
              </a:rPr>
              <a:t> </a:t>
            </a:r>
            <a:r>
              <a:rPr lang="en-US" dirty="0">
                <a:latin typeface="Calibri" pitchFamily="34" charset="0"/>
                <a:cs typeface="Calibri" pitchFamily="34" charset="0"/>
              </a:rPr>
              <a:t>Main Ideas</a:t>
            </a:r>
          </a:p>
          <a:p>
            <a:pPr marL="920750" indent="-285750">
              <a:spcBef>
                <a:spcPct val="50000"/>
              </a:spcBef>
              <a:buFont typeface="Arial" pitchFamily="34" charset="0"/>
              <a:buChar char="•"/>
              <a:tabLst>
                <a:tab pos="635000" algn="l"/>
              </a:tabLst>
              <a:defRPr/>
            </a:pPr>
            <a:r>
              <a:rPr lang="en-US" sz="1500" b="0" dirty="0" smtClean="0">
                <a:solidFill>
                  <a:prstClr val="black"/>
                </a:solidFill>
                <a:ea typeface="Verdana" pitchFamily="34" charset="0"/>
                <a:cs typeface="Verdana" pitchFamily="34" charset="0"/>
              </a:rPr>
              <a:t>Trade routes linked China with the Middle East and Rome.</a:t>
            </a:r>
          </a:p>
          <a:p>
            <a:pPr marL="920750" indent="-285750">
              <a:spcBef>
                <a:spcPct val="50000"/>
              </a:spcBef>
              <a:buFont typeface="Arial" pitchFamily="34" charset="0"/>
              <a:buChar char="•"/>
              <a:tabLst>
                <a:tab pos="635000" algn="l"/>
              </a:tabLst>
              <a:defRPr/>
            </a:pPr>
            <a:r>
              <a:rPr lang="en-US" sz="1500" b="0" dirty="0" smtClean="0">
                <a:solidFill>
                  <a:prstClr val="black"/>
                </a:solidFill>
                <a:ea typeface="Verdana" pitchFamily="34" charset="0"/>
                <a:cs typeface="Verdana" pitchFamily="34" charset="0"/>
              </a:rPr>
              <a:t>The most famous trade route was known as the Silk Road.</a:t>
            </a:r>
            <a:endParaRPr lang="en-US" dirty="0"/>
          </a:p>
        </p:txBody>
      </p:sp>
      <p:sp>
        <p:nvSpPr>
          <p:cNvPr id="2" name="TextBox 1"/>
          <p:cNvSpPr txBox="1"/>
          <p:nvPr/>
        </p:nvSpPr>
        <p:spPr>
          <a:xfrm>
            <a:off x="1466273" y="193963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74105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5</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34</a:t>
            </a:fld>
            <a:endParaRPr lang="en-US" dirty="0"/>
          </a:p>
        </p:txBody>
      </p:sp>
      <p:sp>
        <p:nvSpPr>
          <p:cNvPr id="5" name="Text Placeholder 4"/>
          <p:cNvSpPr>
            <a:spLocks noGrp="1"/>
          </p:cNvSpPr>
          <p:nvPr>
            <p:ph type="body" sz="quarter" idx="13"/>
          </p:nvPr>
        </p:nvSpPr>
        <p:spPr/>
        <p:txBody>
          <a:bodyPr/>
          <a:lstStyle/>
          <a:p>
            <a:r>
              <a:rPr lang="en-US" dirty="0" smtClean="0"/>
              <a:t>Expansion of Trade</a:t>
            </a:r>
            <a:endParaRPr lang="en-US" dirty="0"/>
          </a:p>
        </p:txBody>
      </p:sp>
      <p:sp>
        <p:nvSpPr>
          <p:cNvPr id="6" name="Text Placeholder 5"/>
          <p:cNvSpPr>
            <a:spLocks noGrp="1"/>
          </p:cNvSpPr>
          <p:nvPr>
            <p:ph type="body" sz="quarter" idx="16"/>
          </p:nvPr>
        </p:nvSpPr>
        <p:spPr/>
        <p:txBody>
          <a:bodyPr/>
          <a:lstStyle/>
          <a:p>
            <a:r>
              <a:rPr lang="en-US" dirty="0" smtClean="0"/>
              <a:t>Main Idea 1</a:t>
            </a:r>
          </a:p>
          <a:p>
            <a:r>
              <a:rPr lang="en-US" sz="1500" b="0" dirty="0" smtClean="0">
                <a:solidFill>
                  <a:prstClr val="black"/>
                </a:solidFill>
                <a:ea typeface="Verdana" pitchFamily="34" charset="0"/>
                <a:cs typeface="Verdana" pitchFamily="34" charset="0"/>
              </a:rPr>
              <a:t>Trade </a:t>
            </a:r>
            <a:r>
              <a:rPr lang="en-US" sz="1500" b="0" dirty="0">
                <a:solidFill>
                  <a:prstClr val="black"/>
                </a:solidFill>
                <a:ea typeface="Verdana" pitchFamily="34" charset="0"/>
                <a:cs typeface="Verdana" pitchFamily="34" charset="0"/>
              </a:rPr>
              <a:t>routes linked China with the Middle East and Rome.</a:t>
            </a:r>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Silk Increases Trade</a:t>
            </a:r>
          </a:p>
          <a:p>
            <a:pPr marL="925830" lvl="1" indent="285750">
              <a:spcBef>
                <a:spcPct val="50000"/>
              </a:spcBef>
              <a:buFont typeface="Arial" pitchFamily="34" charset="0"/>
              <a:buChar char="•"/>
              <a:tabLst>
                <a:tab pos="520700" algn="l"/>
              </a:tabLst>
              <a:defRPr/>
            </a:pPr>
            <a:r>
              <a:rPr lang="en-US" dirty="0" smtClean="0">
                <a:solidFill>
                  <a:srgbClr val="003300"/>
                </a:solidFill>
              </a:rPr>
              <a:t>As the Han army pushed into new territory, the region stabilized and made trade safer.</a:t>
            </a:r>
            <a:endParaRPr lang="en-US" dirty="0"/>
          </a:p>
          <a:p>
            <a:pPr marL="925830" lvl="1" indent="285750">
              <a:spcBef>
                <a:spcPct val="50000"/>
              </a:spcBef>
              <a:buFont typeface="Arial" pitchFamily="34" charset="0"/>
              <a:buChar char="•"/>
              <a:tabLst>
                <a:tab pos="520700" algn="l"/>
              </a:tabLst>
              <a:defRPr/>
            </a:pPr>
            <a:r>
              <a:rPr lang="en-US" dirty="0">
                <a:solidFill>
                  <a:srgbClr val="003300"/>
                </a:solidFill>
              </a:rPr>
              <a:t>Trading Chinese silk for strong Central Asian horses became a primary goal under the rule of Emperor Wudi.</a:t>
            </a:r>
          </a:p>
          <a:p>
            <a:pPr marL="925830" lvl="1" indent="285750">
              <a:spcBef>
                <a:spcPct val="50000"/>
              </a:spcBef>
              <a:buFont typeface="Arial" pitchFamily="34" charset="0"/>
              <a:buChar char="•"/>
              <a:tabLst>
                <a:tab pos="520700" algn="l"/>
              </a:tabLst>
              <a:defRPr/>
            </a:pPr>
            <a:r>
              <a:rPr lang="en-US" dirty="0">
                <a:solidFill>
                  <a:srgbClr val="003300"/>
                </a:solidFill>
              </a:rPr>
              <a:t>Central Asians could then take the silk and trade it for products in other lands.</a:t>
            </a:r>
          </a:p>
          <a:p>
            <a:pPr marL="1474470" lvl="3" indent="0">
              <a:spcBef>
                <a:spcPct val="50000"/>
              </a:spcBef>
              <a:buNone/>
              <a:tabLst>
                <a:tab pos="520700" algn="l"/>
              </a:tabLst>
              <a:defRPr/>
            </a:pPr>
            <a:endParaRPr lang="en-US" dirty="0">
              <a:solidFill>
                <a:srgbClr val="003300"/>
              </a:solidFill>
            </a:endParaRPr>
          </a:p>
          <a:p>
            <a:pPr marL="925830" lvl="1" indent="285750">
              <a:spcBef>
                <a:spcPct val="50000"/>
              </a:spcBef>
              <a:buFont typeface="Arial" pitchFamily="34" charset="0"/>
              <a:buChar char="•"/>
              <a:tabLst>
                <a:tab pos="520700" algn="l"/>
              </a:tabLst>
              <a:defRPr/>
            </a:pPr>
            <a:endParaRPr lang="en-US" dirty="0">
              <a:solidFill>
                <a:srgbClr val="003300"/>
              </a:solidFill>
            </a:endParaRPr>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54939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5</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35</a:t>
            </a:fld>
            <a:endParaRPr lang="en-US" dirty="0"/>
          </a:p>
        </p:txBody>
      </p:sp>
      <p:sp>
        <p:nvSpPr>
          <p:cNvPr id="6" name="Text Placeholder 5"/>
          <p:cNvSpPr>
            <a:spLocks noGrp="1"/>
          </p:cNvSpPr>
          <p:nvPr>
            <p:ph type="body" sz="quarter" idx="15"/>
          </p:nvPr>
        </p:nvSpPr>
        <p:spPr/>
        <p:txBody>
          <a:bodyPr/>
          <a:lstStyle/>
          <a:p>
            <a:r>
              <a:rPr lang="en-US" dirty="0" smtClean="0"/>
              <a:t>Main Idea </a:t>
            </a:r>
            <a:r>
              <a:rPr lang="en-US" dirty="0"/>
              <a:t>1</a:t>
            </a:r>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2321789"/>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smtClean="0"/>
              <a:t>Emperor Wudi sent a general west to establish alliances</a:t>
            </a:r>
            <a:r>
              <a:rPr lang="en-US" sz="1500" dirty="0" smtClean="0">
                <a:solidFill>
                  <a:srgbClr val="003300"/>
                </a:solidFill>
              </a:rPr>
              <a:t>.</a:t>
            </a:r>
          </a:p>
          <a:p>
            <a:pPr marL="1200150" lvl="2" indent="-285750">
              <a:lnSpc>
                <a:spcPct val="95000"/>
              </a:lnSpc>
              <a:spcBef>
                <a:spcPct val="50000"/>
              </a:spcBef>
              <a:buFont typeface="Arial" pitchFamily="34" charset="0"/>
              <a:buChar char="•"/>
              <a:defRPr/>
            </a:pPr>
            <a:r>
              <a:rPr lang="en-US" sz="1500" dirty="0" smtClean="0">
                <a:solidFill>
                  <a:srgbClr val="003300"/>
                </a:solidFill>
              </a:rPr>
              <a:t>After reports of great wealth, the emperor decided to conquer new lands.</a:t>
            </a:r>
          </a:p>
          <a:p>
            <a:pPr marL="1200150" lvl="2" indent="-285750">
              <a:lnSpc>
                <a:spcPct val="95000"/>
              </a:lnSpc>
              <a:spcBef>
                <a:spcPct val="50000"/>
              </a:spcBef>
              <a:buFont typeface="Arial" pitchFamily="34" charset="0"/>
              <a:buChar char="•"/>
              <a:defRPr/>
            </a:pPr>
            <a:r>
              <a:rPr lang="en-US" sz="1500" dirty="0" smtClean="0">
                <a:solidFill>
                  <a:srgbClr val="003300"/>
                </a:solidFill>
              </a:rPr>
              <a:t>As the empire grew, trade routes developed.</a:t>
            </a:r>
          </a:p>
          <a:p>
            <a:pPr marL="1200150" lvl="2" indent="-285750">
              <a:lnSpc>
                <a:spcPct val="95000"/>
              </a:lnSpc>
              <a:spcBef>
                <a:spcPct val="50000"/>
              </a:spcBef>
              <a:buFont typeface="Arial" pitchFamily="34" charset="0"/>
              <a:buChar char="•"/>
              <a:defRPr/>
            </a:pPr>
            <a:r>
              <a:rPr lang="en-US" sz="1500" dirty="0" smtClean="0">
                <a:solidFill>
                  <a:srgbClr val="003300"/>
                </a:solidFill>
              </a:rPr>
              <a:t>Trade routes led to more settlements and cities developed in western China.</a:t>
            </a:r>
            <a:endParaRPr lang="en-US" sz="1500" dirty="0">
              <a:solidFill>
                <a:srgbClr val="003300"/>
              </a:solidFill>
            </a:endParaRPr>
          </a:p>
          <a:p>
            <a:pPr lvl="2">
              <a:lnSpc>
                <a:spcPct val="95000"/>
              </a:lnSpc>
              <a:spcBef>
                <a:spcPct val="50000"/>
              </a:spcBef>
              <a:defRPr/>
            </a:pPr>
            <a:endParaRPr lang="en-US" sz="1500" dirty="0"/>
          </a:p>
          <a:p>
            <a:pPr lvl="1">
              <a:lnSpc>
                <a:spcPct val="95000"/>
              </a:lnSpc>
              <a:spcBef>
                <a:spcPct val="50000"/>
              </a:spcBef>
              <a:defRPr/>
            </a:pPr>
            <a:endParaRPr lang="en-US" sz="1500" dirty="0" smtClean="0">
              <a:solidFill>
                <a:srgbClr val="003300"/>
              </a:solidFill>
            </a:endParaRPr>
          </a:p>
          <a:p>
            <a:pPr marL="742950" lvl="1" indent="-285750">
              <a:lnSpc>
                <a:spcPct val="95000"/>
              </a:lnSpc>
              <a:spcBef>
                <a:spcPct val="50000"/>
              </a:spcBef>
              <a:buFont typeface="Arial" pitchFamily="34" charset="0"/>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2907867"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Cities Develop in Western China</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1254969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5</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36</a:t>
            </a:fld>
            <a:endParaRPr lang="en-US" dirty="0"/>
          </a:p>
        </p:txBody>
      </p:sp>
      <p:sp>
        <p:nvSpPr>
          <p:cNvPr id="5" name="Text Placeholder 4"/>
          <p:cNvSpPr>
            <a:spLocks noGrp="1"/>
          </p:cNvSpPr>
          <p:nvPr>
            <p:ph type="body" sz="quarter" idx="13"/>
          </p:nvPr>
        </p:nvSpPr>
        <p:spPr/>
        <p:txBody>
          <a:bodyPr/>
          <a:lstStyle/>
          <a:p>
            <a:r>
              <a:rPr lang="en-US" dirty="0" smtClean="0"/>
              <a:t>Trade Along the Silk Road</a:t>
            </a:r>
            <a:endParaRPr lang="en-US" dirty="0"/>
          </a:p>
        </p:txBody>
      </p:sp>
      <p:sp>
        <p:nvSpPr>
          <p:cNvPr id="6" name="Text Placeholder 5"/>
          <p:cNvSpPr>
            <a:spLocks noGrp="1"/>
          </p:cNvSpPr>
          <p:nvPr>
            <p:ph type="body" sz="quarter" idx="16"/>
          </p:nvPr>
        </p:nvSpPr>
        <p:spPr/>
        <p:txBody>
          <a:bodyPr/>
          <a:lstStyle/>
          <a:p>
            <a:r>
              <a:rPr lang="en-US" dirty="0" smtClean="0"/>
              <a:t>Main Idea 2</a:t>
            </a:r>
            <a:endParaRPr lang="en-US" dirty="0"/>
          </a:p>
          <a:p>
            <a:r>
              <a:rPr lang="en-US" sz="1500" b="0" dirty="0" smtClean="0">
                <a:solidFill>
                  <a:prstClr val="black"/>
                </a:solidFill>
                <a:ea typeface="Verdana" pitchFamily="34" charset="0"/>
                <a:cs typeface="Verdana" pitchFamily="34" charset="0"/>
              </a:rPr>
              <a:t>The </a:t>
            </a:r>
            <a:r>
              <a:rPr lang="en-US" sz="1500" b="0" dirty="0">
                <a:solidFill>
                  <a:prstClr val="black"/>
                </a:solidFill>
                <a:ea typeface="Verdana" pitchFamily="34" charset="0"/>
                <a:cs typeface="Verdana" pitchFamily="34" charset="0"/>
              </a:rPr>
              <a:t>most famous trade route was known as the Silk Road</a:t>
            </a:r>
            <a:r>
              <a:rPr lang="en-US" sz="1500" b="0" dirty="0" smtClean="0">
                <a:solidFill>
                  <a:prstClr val="black"/>
                </a:solidFill>
                <a:ea typeface="Verdana" pitchFamily="34" charset="0"/>
                <a:cs typeface="Verdana" pitchFamily="34" charset="0"/>
              </a:rPr>
              <a:t>.</a:t>
            </a:r>
          </a:p>
          <a:p>
            <a:pPr marL="834390" lvl="2" indent="-285750"/>
            <a:r>
              <a:rPr lang="en-US" b="0" dirty="0" smtClean="0">
                <a:solidFill>
                  <a:prstClr val="black"/>
                </a:solidFill>
                <a:ea typeface="Verdana" pitchFamily="34" charset="0"/>
                <a:cs typeface="Verdana" pitchFamily="34" charset="0"/>
              </a:rPr>
              <a:t>The </a:t>
            </a:r>
            <a:r>
              <a:rPr lang="en-US" b="1" dirty="0" smtClean="0">
                <a:solidFill>
                  <a:srgbClr val="E46C0A"/>
                </a:solidFill>
              </a:rPr>
              <a:t>Silk Road</a:t>
            </a:r>
            <a:r>
              <a:rPr lang="en-US" b="0" dirty="0" smtClean="0">
                <a:solidFill>
                  <a:prstClr val="black"/>
                </a:solidFill>
                <a:ea typeface="Verdana" pitchFamily="34" charset="0"/>
                <a:cs typeface="Verdana" pitchFamily="34" charset="0"/>
              </a:rPr>
              <a:t> is a 4,000 mile long network of routes from China to the Mediterranean Sea.</a:t>
            </a:r>
            <a:endParaRPr lang="en-US" dirty="0" smtClean="0"/>
          </a:p>
          <a:p>
            <a:r>
              <a:rPr lang="en-US" sz="1500" b="0" dirty="0" smtClean="0">
                <a:solidFill>
                  <a:srgbClr val="0076B7"/>
                </a:solidFill>
                <a:ea typeface="Verdana" pitchFamily="34" charset="0"/>
                <a:cs typeface="Verdana" pitchFamily="34" charset="0"/>
              </a:rPr>
              <a:t>	</a:t>
            </a:r>
            <a:r>
              <a:rPr lang="en-US" dirty="0" smtClean="0">
                <a:solidFill>
                  <a:srgbClr val="0076B7"/>
                </a:solidFill>
                <a:latin typeface="Calibri" pitchFamily="34" charset="0"/>
                <a:cs typeface="Times" charset="0"/>
              </a:rPr>
              <a:t> Goods Traded</a:t>
            </a:r>
          </a:p>
          <a:p>
            <a:pPr marL="925830" lvl="1" indent="285750">
              <a:spcBef>
                <a:spcPct val="50000"/>
              </a:spcBef>
              <a:buFont typeface="Arial" pitchFamily="34" charset="0"/>
              <a:buChar char="•"/>
              <a:tabLst>
                <a:tab pos="520700" algn="l"/>
              </a:tabLst>
              <a:defRPr/>
            </a:pPr>
            <a:r>
              <a:rPr lang="en-US" dirty="0">
                <a:solidFill>
                  <a:srgbClr val="003300"/>
                </a:solidFill>
              </a:rPr>
              <a:t>Chinese traders only used the road until they reached Central Asia, and then gave their goods to local traders. </a:t>
            </a:r>
          </a:p>
          <a:p>
            <a:pPr marL="925830" lvl="1" indent="285750">
              <a:spcBef>
                <a:spcPct val="50000"/>
              </a:spcBef>
              <a:buFont typeface="Arial" pitchFamily="34" charset="0"/>
              <a:buChar char="•"/>
              <a:tabLst>
                <a:tab pos="520700" algn="l"/>
              </a:tabLst>
              <a:defRPr/>
            </a:pPr>
            <a:r>
              <a:rPr lang="en-US" dirty="0">
                <a:solidFill>
                  <a:srgbClr val="003300"/>
                </a:solidFill>
              </a:rPr>
              <a:t>Travelers banded together for protection along the many miles of difficult </a:t>
            </a:r>
            <a:r>
              <a:rPr lang="en-US" dirty="0" smtClean="0">
                <a:solidFill>
                  <a:srgbClr val="003300"/>
                </a:solidFill>
              </a:rPr>
              <a:t>terrain.</a:t>
            </a:r>
          </a:p>
          <a:p>
            <a:pPr marL="925830" lvl="1" indent="285750">
              <a:spcBef>
                <a:spcPct val="50000"/>
              </a:spcBef>
              <a:buFont typeface="Arial" pitchFamily="34" charset="0"/>
              <a:buChar char="•"/>
              <a:tabLst>
                <a:tab pos="520700" algn="l"/>
              </a:tabLst>
              <a:defRPr/>
            </a:pPr>
            <a:r>
              <a:rPr lang="en-US" dirty="0" smtClean="0">
                <a:solidFill>
                  <a:srgbClr val="003300"/>
                </a:solidFill>
              </a:rPr>
              <a:t>Along with silk, spices, tools, artwork, produce, gems, precious metals, horses, and animal hides were exchanged by traders.</a:t>
            </a:r>
            <a:endParaRPr lang="en-US" dirty="0">
              <a:solidFill>
                <a:srgbClr val="003300"/>
              </a:solidFill>
            </a:endParaRPr>
          </a:p>
          <a:p>
            <a:pPr marL="1474470" lvl="3" indent="0">
              <a:spcBef>
                <a:spcPct val="50000"/>
              </a:spcBef>
              <a:buNone/>
              <a:tabLst>
                <a:tab pos="520700" algn="l"/>
              </a:tabLst>
              <a:defRPr/>
            </a:pPr>
            <a:endParaRPr lang="en-US" dirty="0">
              <a:solidFill>
                <a:srgbClr val="003300"/>
              </a:solidFill>
            </a:endParaRPr>
          </a:p>
          <a:p>
            <a:pPr marL="925830" lvl="1" indent="285750">
              <a:spcBef>
                <a:spcPct val="50000"/>
              </a:spcBef>
              <a:buFont typeface="Arial" pitchFamily="34" charset="0"/>
              <a:buChar char="•"/>
              <a:tabLst>
                <a:tab pos="520700" algn="l"/>
              </a:tabLst>
              <a:defRPr/>
            </a:pPr>
            <a:endParaRPr lang="en-US" dirty="0">
              <a:solidFill>
                <a:srgbClr val="003300"/>
              </a:solidFill>
            </a:endParaRPr>
          </a:p>
        </p:txBody>
      </p:sp>
      <p:sp>
        <p:nvSpPr>
          <p:cNvPr id="7" name="TextBox 6"/>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622907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5</a:t>
            </a:r>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37</a:t>
            </a:fld>
            <a:endParaRPr lang="en-US" dirty="0"/>
          </a:p>
        </p:txBody>
      </p:sp>
      <p:sp>
        <p:nvSpPr>
          <p:cNvPr id="6" name="Text Placeholder 5"/>
          <p:cNvSpPr>
            <a:spLocks noGrp="1"/>
          </p:cNvSpPr>
          <p:nvPr>
            <p:ph type="body" sz="quarter" idx="15"/>
          </p:nvPr>
        </p:nvSpPr>
        <p:spPr/>
        <p:txBody>
          <a:bodyPr/>
          <a:lstStyle/>
          <a:p>
            <a:r>
              <a:rPr lang="en-US" dirty="0" smtClean="0"/>
              <a:t>Main Idea 2</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514600"/>
            <a:ext cx="8077200" cy="2541080"/>
          </a:xfrm>
          <a:prstGeom prst="rect">
            <a:avLst/>
          </a:prstGeom>
        </p:spPr>
        <p:txBody>
          <a:bodyPr wrap="square">
            <a:spAutoFit/>
          </a:bodyPr>
          <a:lstStyle/>
          <a:p>
            <a:pPr marL="1200150" lvl="2" indent="-285750">
              <a:lnSpc>
                <a:spcPct val="95000"/>
              </a:lnSpc>
              <a:spcBef>
                <a:spcPct val="50000"/>
              </a:spcBef>
              <a:buFont typeface="Arial" pitchFamily="34" charset="0"/>
              <a:buChar char="•"/>
              <a:defRPr/>
            </a:pPr>
            <a:r>
              <a:rPr lang="en-US" sz="1500" dirty="0" smtClean="0"/>
              <a:t>The exchange of goods long the Silk Road led to the exchange of ideas and technology.</a:t>
            </a:r>
          </a:p>
          <a:p>
            <a:pPr marL="1200150" lvl="2" indent="-285750">
              <a:lnSpc>
                <a:spcPct val="95000"/>
              </a:lnSpc>
              <a:spcBef>
                <a:spcPct val="50000"/>
              </a:spcBef>
              <a:buFont typeface="Arial" pitchFamily="34" charset="0"/>
              <a:buChar char="•"/>
              <a:defRPr/>
            </a:pPr>
            <a:r>
              <a:rPr lang="en-US" sz="1500" dirty="0" smtClean="0">
                <a:solidFill>
                  <a:srgbClr val="003300"/>
                </a:solidFill>
              </a:rPr>
              <a:t>Papermaking and irrigation techniques spread.</a:t>
            </a:r>
          </a:p>
          <a:p>
            <a:pPr marL="1200150" lvl="2" indent="-285750">
              <a:lnSpc>
                <a:spcPct val="95000"/>
              </a:lnSpc>
              <a:spcBef>
                <a:spcPct val="50000"/>
              </a:spcBef>
              <a:buFont typeface="Arial" pitchFamily="34" charset="0"/>
              <a:buChar char="•"/>
              <a:defRPr/>
            </a:pPr>
            <a:r>
              <a:rPr lang="en-US" sz="1500" dirty="0" smtClean="0">
                <a:solidFill>
                  <a:srgbClr val="003300"/>
                </a:solidFill>
              </a:rPr>
              <a:t>Buddhism spread.</a:t>
            </a:r>
          </a:p>
          <a:p>
            <a:pPr marL="1200150" lvl="2" indent="-285750">
              <a:lnSpc>
                <a:spcPct val="95000"/>
              </a:lnSpc>
              <a:spcBef>
                <a:spcPct val="50000"/>
              </a:spcBef>
              <a:buFont typeface="Arial" pitchFamily="34" charset="0"/>
              <a:buChar char="•"/>
              <a:defRPr/>
            </a:pPr>
            <a:r>
              <a:rPr lang="en-US" sz="1500" dirty="0" smtClean="0">
                <a:solidFill>
                  <a:srgbClr val="003300"/>
                </a:solidFill>
              </a:rPr>
              <a:t>During the Han period, few foreigners ventured into China, but ideas and technology did.</a:t>
            </a:r>
            <a:endParaRPr lang="en-US" sz="1500" dirty="0">
              <a:solidFill>
                <a:srgbClr val="003300"/>
              </a:solidFill>
            </a:endParaRPr>
          </a:p>
          <a:p>
            <a:pPr lvl="2">
              <a:lnSpc>
                <a:spcPct val="95000"/>
              </a:lnSpc>
              <a:spcBef>
                <a:spcPct val="50000"/>
              </a:spcBef>
              <a:defRPr/>
            </a:pPr>
            <a:endParaRPr lang="en-US" sz="1500" dirty="0"/>
          </a:p>
          <a:p>
            <a:pPr lvl="1">
              <a:lnSpc>
                <a:spcPct val="95000"/>
              </a:lnSpc>
              <a:spcBef>
                <a:spcPct val="50000"/>
              </a:spcBef>
              <a:defRPr/>
            </a:pPr>
            <a:endParaRPr lang="en-US" sz="1500" dirty="0" smtClean="0">
              <a:solidFill>
                <a:srgbClr val="003300"/>
              </a:solidFill>
            </a:endParaRPr>
          </a:p>
          <a:p>
            <a:pPr marL="742950" lvl="1" indent="-285750">
              <a:lnSpc>
                <a:spcPct val="95000"/>
              </a:lnSpc>
              <a:spcBef>
                <a:spcPct val="50000"/>
              </a:spcBef>
              <a:buFont typeface="Arial" pitchFamily="34" charset="0"/>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3595556"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Exchange of Knowledge and Technology</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323815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4</a:t>
            </a:fld>
            <a:endParaRPr lang="en-US" dirty="0"/>
          </a:p>
        </p:txBody>
      </p:sp>
      <p:sp>
        <p:nvSpPr>
          <p:cNvPr id="6" name="Text Placeholder 5"/>
          <p:cNvSpPr>
            <a:spLocks noGrp="1"/>
          </p:cNvSpPr>
          <p:nvPr>
            <p:ph type="body" sz="quarter" idx="15"/>
          </p:nvPr>
        </p:nvSpPr>
        <p:spPr/>
        <p:txBody>
          <a:bodyPr/>
          <a:lstStyle/>
          <a:p>
            <a:r>
              <a:rPr lang="en-US" dirty="0" smtClean="0"/>
              <a:t>Main Idea 1</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362200"/>
            <a:ext cx="7239000" cy="1477328"/>
          </a:xfrm>
          <a:prstGeom prst="rect">
            <a:avLst/>
          </a:prstGeom>
        </p:spPr>
        <p:txBody>
          <a:bodyPr wrap="square">
            <a:spAutoFit/>
          </a:bodyPr>
          <a:lstStyle/>
          <a:p>
            <a:pPr marL="1025525" indent="-285750">
              <a:spcBef>
                <a:spcPct val="50000"/>
              </a:spcBef>
              <a:buFont typeface="Arial"/>
              <a:buChar char="•"/>
            </a:pPr>
            <a:r>
              <a:rPr lang="en-US" sz="1500" dirty="0">
                <a:solidFill>
                  <a:srgbClr val="003300"/>
                </a:solidFill>
              </a:rPr>
              <a:t>The weather and temperature vary from cold and dry to wet and humid, and monsoons can bring up to 250 inches of rain each year.</a:t>
            </a:r>
          </a:p>
          <a:p>
            <a:pPr marL="1025525" indent="-285750">
              <a:spcBef>
                <a:spcPct val="50000"/>
              </a:spcBef>
              <a:buFont typeface="Arial"/>
              <a:buChar char="•"/>
            </a:pPr>
            <a:r>
              <a:rPr lang="en-US" sz="1500" dirty="0" smtClean="0"/>
              <a:t>In ancient times, weather variations were a serious concern.</a:t>
            </a:r>
          </a:p>
          <a:p>
            <a:pPr marL="739775">
              <a:spcBef>
                <a:spcPct val="50000"/>
              </a:spcBef>
            </a:pPr>
            <a:r>
              <a:rPr lang="en-US" sz="1500" dirty="0" smtClean="0"/>
              <a:t>	       –1000 BC: Parts of China experienced climate changes that led to droughts  	         as rivers froze and water sources dried up.</a:t>
            </a:r>
            <a:endParaRPr lang="en-US" sz="1500" dirty="0"/>
          </a:p>
        </p:txBody>
      </p:sp>
      <p:sp>
        <p:nvSpPr>
          <p:cNvPr id="17" name="Rectangle 158"/>
          <p:cNvSpPr>
            <a:spLocks noChangeArrowheads="1"/>
          </p:cNvSpPr>
          <p:nvPr/>
        </p:nvSpPr>
        <p:spPr bwMode="auto">
          <a:xfrm>
            <a:off x="762000" y="1981200"/>
            <a:ext cx="1998965"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Weather and Climate</a:t>
            </a:r>
            <a:endParaRPr lang="en-US" sz="1600" b="1" dirty="0">
              <a:solidFill>
                <a:srgbClr val="0076B7"/>
              </a:solidFill>
              <a:latin typeface="Calibri" pitchFamily="34" charset="0"/>
            </a:endParaRPr>
          </a:p>
        </p:txBody>
      </p:sp>
      <p:sp>
        <p:nvSpPr>
          <p:cNvPr id="18" name="TextBox 17"/>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34789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5</a:t>
            </a:fld>
            <a:endParaRPr lang="en-US" dirty="0"/>
          </a:p>
        </p:txBody>
      </p:sp>
      <p:sp>
        <p:nvSpPr>
          <p:cNvPr id="6" name="Text Placeholder 5"/>
          <p:cNvSpPr>
            <a:spLocks noGrp="1"/>
          </p:cNvSpPr>
          <p:nvPr>
            <p:ph type="body" sz="quarter" idx="15"/>
          </p:nvPr>
        </p:nvSpPr>
        <p:spPr/>
        <p:txBody>
          <a:bodyPr/>
          <a:lstStyle/>
          <a:p>
            <a:r>
              <a:rPr lang="en-US" dirty="0" smtClean="0"/>
              <a:t>Main Idea 1</a:t>
            </a:r>
            <a:endParaRPr lang="en-US" dirty="0"/>
          </a:p>
        </p:txBody>
      </p:sp>
      <p:sp>
        <p:nvSpPr>
          <p:cNvPr id="8" name="Rectangle 7"/>
          <p:cNvSpPr/>
          <p:nvPr/>
        </p:nvSpPr>
        <p:spPr>
          <a:xfrm>
            <a:off x="1371600" y="1524000"/>
            <a:ext cx="1143000" cy="738664"/>
          </a:xfrm>
          <a:prstGeom prst="rect">
            <a:avLst/>
          </a:prstGeom>
        </p:spPr>
        <p:txBody>
          <a:bodyPr wrap="square">
            <a:spAutoFit/>
          </a:bodyPr>
          <a:lstStyle/>
          <a:p>
            <a:r>
              <a:rPr lang="en-US" sz="1400" i="1" dirty="0" smtClean="0"/>
              <a:t>(continued)</a:t>
            </a:r>
          </a:p>
          <a:p>
            <a:endParaRPr lang="en-US" sz="1400" i="1" dirty="0"/>
          </a:p>
          <a:p>
            <a:endParaRPr lang="en-US" sz="1400" i="1" dirty="0"/>
          </a:p>
        </p:txBody>
      </p:sp>
      <p:sp>
        <p:nvSpPr>
          <p:cNvPr id="7" name="Rectangle 6"/>
          <p:cNvSpPr/>
          <p:nvPr/>
        </p:nvSpPr>
        <p:spPr>
          <a:xfrm>
            <a:off x="1600200" y="2438400"/>
            <a:ext cx="960306" cy="323165"/>
          </a:xfrm>
          <a:prstGeom prst="rect">
            <a:avLst/>
          </a:prstGeom>
        </p:spPr>
        <p:txBody>
          <a:bodyPr wrap="none">
            <a:spAutoFit/>
          </a:bodyPr>
          <a:lstStyle/>
          <a:p>
            <a:r>
              <a:rPr lang="en-US" sz="1500" b="1" dirty="0" smtClean="0"/>
              <a:t>Huang He</a:t>
            </a:r>
            <a:endParaRPr lang="en-US" sz="1500" b="1" dirty="0"/>
          </a:p>
        </p:txBody>
      </p:sp>
      <p:sp>
        <p:nvSpPr>
          <p:cNvPr id="12" name="Rectangle 11"/>
          <p:cNvSpPr/>
          <p:nvPr/>
        </p:nvSpPr>
        <p:spPr>
          <a:xfrm>
            <a:off x="5181600" y="2438400"/>
            <a:ext cx="1122892" cy="323165"/>
          </a:xfrm>
          <a:prstGeom prst="rect">
            <a:avLst/>
          </a:prstGeom>
        </p:spPr>
        <p:txBody>
          <a:bodyPr wrap="none">
            <a:spAutoFit/>
          </a:bodyPr>
          <a:lstStyle/>
          <a:p>
            <a:r>
              <a:rPr lang="en-US" sz="1500" b="1" dirty="0" smtClean="0"/>
              <a:t>Chang Jiang</a:t>
            </a:r>
            <a:endParaRPr lang="en-US" sz="1500" b="1" dirty="0"/>
          </a:p>
        </p:txBody>
      </p:sp>
      <p:sp>
        <p:nvSpPr>
          <p:cNvPr id="14" name="Rectangle 13"/>
          <p:cNvSpPr/>
          <p:nvPr/>
        </p:nvSpPr>
        <p:spPr>
          <a:xfrm>
            <a:off x="1143000" y="2819400"/>
            <a:ext cx="3505200" cy="1708160"/>
          </a:xfrm>
          <a:prstGeom prst="rect">
            <a:avLst/>
          </a:prstGeom>
        </p:spPr>
        <p:txBody>
          <a:bodyPr wrap="square">
            <a:spAutoFit/>
          </a:bodyPr>
          <a:lstStyle/>
          <a:p>
            <a:pPr marL="174625" indent="-115888">
              <a:spcBef>
                <a:spcPct val="50000"/>
              </a:spcBef>
              <a:buFont typeface="Arial" pitchFamily="34" charset="0"/>
              <a:buChar char="•"/>
            </a:pPr>
            <a:r>
              <a:rPr lang="en-US" sz="1500" dirty="0" smtClean="0"/>
              <a:t>Also called the Yellow River</a:t>
            </a:r>
            <a:endParaRPr lang="en-US" sz="1500" dirty="0"/>
          </a:p>
          <a:p>
            <a:pPr marL="174625" indent="-115888">
              <a:spcBef>
                <a:spcPct val="50000"/>
              </a:spcBef>
              <a:buFont typeface="Arial" pitchFamily="34" charset="0"/>
              <a:buChar char="•"/>
            </a:pPr>
            <a:r>
              <a:rPr lang="en-US" sz="1500" dirty="0" smtClean="0"/>
              <a:t>Nearly 3,000 miles long across northern China</a:t>
            </a:r>
            <a:endParaRPr lang="en-US" sz="1500" dirty="0"/>
          </a:p>
          <a:p>
            <a:pPr marL="174625" indent="-115888">
              <a:spcBef>
                <a:spcPct val="50000"/>
              </a:spcBef>
              <a:buFont typeface="Arial" pitchFamily="34" charset="0"/>
              <a:buChar char="•"/>
            </a:pPr>
            <a:r>
              <a:rPr lang="en-US" sz="1500" dirty="0"/>
              <a:t> </a:t>
            </a:r>
            <a:r>
              <a:rPr lang="en-US" sz="1500" dirty="0" smtClean="0"/>
              <a:t>Often floods, and has been referred to as “China’s sorrow” because of the destruction</a:t>
            </a:r>
            <a:endParaRPr lang="en-US" sz="1500" dirty="0"/>
          </a:p>
        </p:txBody>
      </p:sp>
      <p:sp>
        <p:nvSpPr>
          <p:cNvPr id="15" name="Rectangle 14"/>
          <p:cNvSpPr/>
          <p:nvPr/>
        </p:nvSpPr>
        <p:spPr>
          <a:xfrm>
            <a:off x="4876800" y="2819400"/>
            <a:ext cx="3581400" cy="1131079"/>
          </a:xfrm>
          <a:prstGeom prst="rect">
            <a:avLst/>
          </a:prstGeom>
        </p:spPr>
        <p:txBody>
          <a:bodyPr wrap="square">
            <a:spAutoFit/>
          </a:bodyPr>
          <a:lstStyle/>
          <a:p>
            <a:pPr marL="115888" indent="-115888">
              <a:spcBef>
                <a:spcPct val="50000"/>
              </a:spcBef>
              <a:buFont typeface="Arial" pitchFamily="34" charset="0"/>
              <a:buChar char="•"/>
            </a:pPr>
            <a:r>
              <a:rPr lang="en-US" sz="1500" dirty="0"/>
              <a:t> </a:t>
            </a:r>
            <a:r>
              <a:rPr lang="en-US" sz="1500" dirty="0" smtClean="0"/>
              <a:t>The longest river in Asia; also called the Yangzi River</a:t>
            </a:r>
            <a:endParaRPr lang="en-US" sz="1500" dirty="0"/>
          </a:p>
          <a:p>
            <a:pPr marL="115888" indent="-115888">
              <a:spcBef>
                <a:spcPct val="50000"/>
              </a:spcBef>
              <a:buFont typeface="Arial" pitchFamily="34" charset="0"/>
              <a:buChar char="•"/>
            </a:pPr>
            <a:r>
              <a:rPr lang="en-US" sz="1500" dirty="0"/>
              <a:t> </a:t>
            </a:r>
            <a:r>
              <a:rPr lang="en-US" sz="1500" dirty="0" smtClean="0"/>
              <a:t>Flows across central China from Tibet to the Pacific Ocean</a:t>
            </a:r>
            <a:endParaRPr lang="en-US" sz="1500" dirty="0"/>
          </a:p>
        </p:txBody>
      </p:sp>
      <p:sp>
        <p:nvSpPr>
          <p:cNvPr id="17" name="Rectangle 158"/>
          <p:cNvSpPr>
            <a:spLocks noChangeArrowheads="1"/>
          </p:cNvSpPr>
          <p:nvPr/>
        </p:nvSpPr>
        <p:spPr bwMode="auto">
          <a:xfrm>
            <a:off x="762000" y="1981200"/>
            <a:ext cx="1815621"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Rivers of China</a:t>
            </a:r>
            <a:endParaRPr lang="en-US" sz="1600" b="1" dirty="0">
              <a:solidFill>
                <a:srgbClr val="0076B7"/>
              </a:solidFill>
              <a:latin typeface="Calibri" pitchFamily="34" charset="0"/>
            </a:endParaRPr>
          </a:p>
        </p:txBody>
      </p:sp>
    </p:spTree>
    <p:extLst>
      <p:ext uri="{BB962C8B-B14F-4D97-AF65-F5344CB8AC3E}">
        <p14:creationId xmlns:p14="http://schemas.microsoft.com/office/powerpoint/2010/main" val="290289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6</a:t>
            </a:fld>
            <a:endParaRPr lang="en-US" dirty="0"/>
          </a:p>
        </p:txBody>
      </p:sp>
      <p:sp>
        <p:nvSpPr>
          <p:cNvPr id="5" name="Text Placeholder 4"/>
          <p:cNvSpPr>
            <a:spLocks noGrp="1"/>
          </p:cNvSpPr>
          <p:nvPr>
            <p:ph type="body" sz="quarter" idx="13"/>
          </p:nvPr>
        </p:nvSpPr>
        <p:spPr>
          <a:xfrm>
            <a:off x="304800" y="1295400"/>
            <a:ext cx="5730240" cy="396240"/>
          </a:xfrm>
        </p:spPr>
        <p:txBody>
          <a:bodyPr/>
          <a:lstStyle/>
          <a:p>
            <a:r>
              <a:rPr lang="en-US" dirty="0" smtClean="0"/>
              <a:t>Civilization Begins</a:t>
            </a:r>
            <a:endParaRPr lang="en-US" dirty="0"/>
          </a:p>
        </p:txBody>
      </p:sp>
      <p:sp>
        <p:nvSpPr>
          <p:cNvPr id="6" name="Text Placeholder 5"/>
          <p:cNvSpPr>
            <a:spLocks noGrp="1"/>
          </p:cNvSpPr>
          <p:nvPr>
            <p:ph type="body" sz="quarter" idx="16"/>
          </p:nvPr>
        </p:nvSpPr>
        <p:spPr>
          <a:xfrm>
            <a:off x="304800" y="1676400"/>
            <a:ext cx="8077200" cy="1947672"/>
          </a:xfrm>
        </p:spPr>
        <p:txBody>
          <a:bodyPr/>
          <a:lstStyle/>
          <a:p>
            <a:r>
              <a:rPr lang="en-US" dirty="0" smtClean="0"/>
              <a:t>Main Idea 2</a:t>
            </a:r>
          </a:p>
          <a:p>
            <a:r>
              <a:rPr lang="en-US" sz="1500" b="0" dirty="0" smtClean="0"/>
              <a:t>Chinese civilization began in China along the Huang He and Chang Jiang rivers.</a:t>
            </a:r>
          </a:p>
          <a:p>
            <a:endParaRPr lang="en-US" sz="1500" b="0" dirty="0" smtClean="0"/>
          </a:p>
          <a:p>
            <a:pPr marL="863600" lvl="1" indent="165100">
              <a:lnSpc>
                <a:spcPct val="90000"/>
              </a:lnSpc>
              <a:spcBef>
                <a:spcPct val="20000"/>
              </a:spcBef>
              <a:buFont typeface="Arial" pitchFamily="34" charset="0"/>
              <a:buChar char="•"/>
              <a:tabLst>
                <a:tab pos="228600" algn="l"/>
              </a:tabLst>
              <a:defRPr/>
            </a:pPr>
            <a:r>
              <a:rPr lang="en-US" dirty="0" smtClean="0">
                <a:solidFill>
                  <a:prstClr val="black"/>
                </a:solidFill>
                <a:ea typeface="Verdana" pitchFamily="34" charset="0"/>
                <a:cs typeface="Verdana" pitchFamily="34" charset="0"/>
              </a:rPr>
              <a:t>Frequent flooding made the land fertile around the Chang Jiang and Huang He rivers.</a:t>
            </a:r>
          </a:p>
          <a:p>
            <a:pPr marL="863600" lvl="1" indent="165100">
              <a:spcBef>
                <a:spcPct val="20000"/>
              </a:spcBef>
              <a:buFont typeface="Arial" pitchFamily="34" charset="0"/>
              <a:buChar char="•"/>
              <a:tabLst>
                <a:tab pos="228600" algn="l"/>
              </a:tabLst>
              <a:defRPr/>
            </a:pPr>
            <a:r>
              <a:rPr lang="en-US" dirty="0" smtClean="0">
                <a:solidFill>
                  <a:prstClr val="black"/>
                </a:solidFill>
                <a:ea typeface="Verdana" pitchFamily="34" charset="0"/>
                <a:cs typeface="Verdana" pitchFamily="34" charset="0"/>
              </a:rPr>
              <a:t>Along with farming, the Chinese people hunted, fished, and domesticated animals.</a:t>
            </a:r>
          </a:p>
          <a:p>
            <a:endParaRPr lang="en-US" sz="1500" b="0" dirty="0"/>
          </a:p>
        </p:txBody>
      </p:sp>
      <p:sp>
        <p:nvSpPr>
          <p:cNvPr id="8" name="Rectangle 158"/>
          <p:cNvSpPr>
            <a:spLocks noChangeArrowheads="1"/>
          </p:cNvSpPr>
          <p:nvPr/>
        </p:nvSpPr>
        <p:spPr bwMode="auto">
          <a:xfrm>
            <a:off x="914400" y="2514600"/>
            <a:ext cx="2672526"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Development of Farming</a:t>
            </a:r>
            <a:endParaRPr lang="en-US" sz="1600" b="1" dirty="0">
              <a:solidFill>
                <a:srgbClr val="0076B7"/>
              </a:solidFill>
              <a:latin typeface="Calibri" pitchFamily="34" charset="0"/>
            </a:endParaRPr>
          </a:p>
        </p:txBody>
      </p:sp>
      <p:sp>
        <p:nvSpPr>
          <p:cNvPr id="10" name="Rectangle 158"/>
          <p:cNvSpPr>
            <a:spLocks noChangeArrowheads="1"/>
          </p:cNvSpPr>
          <p:nvPr/>
        </p:nvSpPr>
        <p:spPr bwMode="auto">
          <a:xfrm>
            <a:off x="914400" y="3505200"/>
            <a:ext cx="1674858"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Early Settlements</a:t>
            </a:r>
            <a:endParaRPr lang="en-US" sz="1600" b="1" dirty="0">
              <a:solidFill>
                <a:srgbClr val="0076B7"/>
              </a:solidFill>
              <a:latin typeface="Calibri" pitchFamily="34" charset="0"/>
            </a:endParaRPr>
          </a:p>
        </p:txBody>
      </p:sp>
      <p:sp>
        <p:nvSpPr>
          <p:cNvPr id="11" name="Rectangle 10"/>
          <p:cNvSpPr/>
          <p:nvPr/>
        </p:nvSpPr>
        <p:spPr>
          <a:xfrm>
            <a:off x="609600" y="3810000"/>
            <a:ext cx="7696200" cy="2285241"/>
          </a:xfrm>
          <a:prstGeom prst="rect">
            <a:avLst/>
          </a:prstGeom>
        </p:spPr>
        <p:txBody>
          <a:bodyPr wrap="square">
            <a:spAutoFit/>
          </a:bodyPr>
          <a:lstStyle/>
          <a:p>
            <a:pPr marL="806450" indent="-285750">
              <a:spcBef>
                <a:spcPct val="50000"/>
              </a:spcBef>
              <a:buFont typeface="Arial" pitchFamily="34" charset="0"/>
              <a:buChar char="•"/>
              <a:tabLst>
                <a:tab pos="520700" algn="l"/>
              </a:tabLst>
              <a:defRPr/>
            </a:pPr>
            <a:r>
              <a:rPr lang="en-US" sz="1500" dirty="0" smtClean="0">
                <a:solidFill>
                  <a:prstClr val="black"/>
                </a:solidFill>
                <a:latin typeface="Calibri"/>
                <a:ea typeface="Verdana" pitchFamily="34" charset="0"/>
                <a:cs typeface="Calibri"/>
              </a:rPr>
              <a:t>Archaeologists have found that early Chinese villages were typically made up of a cluster of buildings surrounded by a deep moat.</a:t>
            </a:r>
          </a:p>
          <a:p>
            <a:pPr marL="806450" indent="-285750">
              <a:spcBef>
                <a:spcPct val="50000"/>
              </a:spcBef>
              <a:buFont typeface="Arial" pitchFamily="34" charset="0"/>
              <a:buChar char="•"/>
              <a:tabLst>
                <a:tab pos="520700" algn="l"/>
              </a:tabLst>
              <a:defRPr/>
            </a:pPr>
            <a:r>
              <a:rPr lang="en-US" sz="1500" dirty="0" smtClean="0">
                <a:solidFill>
                  <a:prstClr val="black"/>
                </a:solidFill>
                <a:ea typeface="Verdana" pitchFamily="34" charset="0"/>
                <a:cs typeface="Calibri"/>
              </a:rPr>
              <a:t>Some </a:t>
            </a:r>
            <a:r>
              <a:rPr lang="en-US" sz="1500" dirty="0">
                <a:solidFill>
                  <a:prstClr val="black"/>
                </a:solidFill>
                <a:ea typeface="Verdana" pitchFamily="34" charset="0"/>
                <a:cs typeface="Calibri"/>
              </a:rPr>
              <a:t>small villages along the rivers grew into larger cities</a:t>
            </a:r>
            <a:r>
              <a:rPr lang="en-US" sz="1500" dirty="0" smtClean="0">
                <a:solidFill>
                  <a:prstClr val="black"/>
                </a:solidFill>
                <a:ea typeface="Verdana" pitchFamily="34" charset="0"/>
                <a:cs typeface="Calibri"/>
              </a:rPr>
              <a:t>.</a:t>
            </a:r>
            <a:endParaRPr lang="en-US" sz="1500" dirty="0">
              <a:solidFill>
                <a:prstClr val="black"/>
              </a:solidFill>
              <a:latin typeface="Calibri"/>
              <a:ea typeface="Verdana" pitchFamily="34" charset="0"/>
              <a:cs typeface="Calibri"/>
            </a:endParaRPr>
          </a:p>
          <a:p>
            <a:pPr marL="806450" indent="-285750">
              <a:spcBef>
                <a:spcPct val="50000"/>
              </a:spcBef>
              <a:buFont typeface="Arial" pitchFamily="34" charset="0"/>
              <a:buChar char="•"/>
              <a:tabLst>
                <a:tab pos="520700" algn="l"/>
              </a:tabLst>
              <a:defRPr/>
            </a:pPr>
            <a:r>
              <a:rPr lang="en-US" sz="1500" dirty="0">
                <a:solidFill>
                  <a:prstClr val="black"/>
                </a:solidFill>
                <a:latin typeface="Calibri"/>
                <a:ea typeface="Verdana" pitchFamily="34" charset="0"/>
                <a:cs typeface="Calibri"/>
              </a:rPr>
              <a:t>Separate cultures developed in the north and the south. Over time people learned to dig wells and use potter’s wheels.</a:t>
            </a:r>
          </a:p>
          <a:p>
            <a:pPr marL="806450" indent="-285750">
              <a:spcBef>
                <a:spcPct val="50000"/>
              </a:spcBef>
              <a:buFont typeface="Arial" pitchFamily="34" charset="0"/>
              <a:buChar char="•"/>
              <a:tabLst>
                <a:tab pos="520700" algn="l"/>
              </a:tabLst>
              <a:defRPr/>
            </a:pPr>
            <a:r>
              <a:rPr lang="en-US" sz="1500" dirty="0">
                <a:solidFill>
                  <a:prstClr val="black"/>
                </a:solidFill>
                <a:latin typeface="Calibri"/>
                <a:ea typeface="Verdana" pitchFamily="34" charset="0"/>
                <a:cs typeface="Calibri"/>
              </a:rPr>
              <a:t>Findings at burial sites suggest that the ancient Chinese believed in an afterlife and had a complex social order. </a:t>
            </a:r>
            <a:r>
              <a:rPr lang="en-US" sz="1500" dirty="0" smtClean="0">
                <a:solidFill>
                  <a:prstClr val="black"/>
                </a:solidFill>
                <a:latin typeface="Calibri"/>
                <a:ea typeface="Verdana" pitchFamily="34" charset="0"/>
                <a:cs typeface="Calibri"/>
              </a:rPr>
              <a:t>The wealthy were often buried with items made from</a:t>
            </a:r>
            <a:r>
              <a:rPr lang="en-US" sz="1500" b="1" dirty="0">
                <a:solidFill>
                  <a:srgbClr val="E46C0A"/>
                </a:solidFill>
              </a:rPr>
              <a:t> </a:t>
            </a:r>
            <a:r>
              <a:rPr lang="en-US" sz="1500" b="1" dirty="0" smtClean="0">
                <a:solidFill>
                  <a:srgbClr val="E46C0A"/>
                </a:solidFill>
              </a:rPr>
              <a:t>jade</a:t>
            </a:r>
            <a:r>
              <a:rPr lang="en-US" sz="1500" dirty="0" smtClean="0">
                <a:solidFill>
                  <a:prstClr val="black"/>
                </a:solidFill>
                <a:ea typeface="Verdana" pitchFamily="34" charset="0"/>
                <a:cs typeface="Calibri"/>
              </a:rPr>
              <a:t>, a hard gemstone.</a:t>
            </a:r>
            <a:endParaRPr lang="en-US" sz="1500" dirty="0">
              <a:solidFill>
                <a:prstClr val="black"/>
              </a:solidFill>
              <a:latin typeface="Calibri"/>
              <a:ea typeface="Verdana" pitchFamily="34" charset="0"/>
              <a:cs typeface="Calibri"/>
            </a:endParaRPr>
          </a:p>
        </p:txBody>
      </p:sp>
    </p:spTree>
    <p:extLst>
      <p:ext uri="{BB962C8B-B14F-4D97-AF65-F5344CB8AC3E}">
        <p14:creationId xmlns:p14="http://schemas.microsoft.com/office/powerpoint/2010/main" val="296984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7</a:t>
            </a:fld>
            <a:endParaRPr lang="en-US" dirty="0"/>
          </a:p>
        </p:txBody>
      </p:sp>
      <p:sp>
        <p:nvSpPr>
          <p:cNvPr id="5" name="Text Placeholder 4"/>
          <p:cNvSpPr>
            <a:spLocks noGrp="1"/>
          </p:cNvSpPr>
          <p:nvPr>
            <p:ph type="body" sz="quarter" idx="13"/>
          </p:nvPr>
        </p:nvSpPr>
        <p:spPr/>
        <p:txBody>
          <a:bodyPr/>
          <a:lstStyle/>
          <a:p>
            <a:r>
              <a:rPr lang="en-US" dirty="0" smtClean="0"/>
              <a:t>China’s First Dynasties</a:t>
            </a:r>
            <a:endParaRPr lang="en-US" dirty="0"/>
          </a:p>
        </p:txBody>
      </p:sp>
      <p:sp>
        <p:nvSpPr>
          <p:cNvPr id="6" name="Text Placeholder 5"/>
          <p:cNvSpPr>
            <a:spLocks noGrp="1"/>
          </p:cNvSpPr>
          <p:nvPr>
            <p:ph type="body" sz="quarter" idx="16"/>
          </p:nvPr>
        </p:nvSpPr>
        <p:spPr>
          <a:xfrm>
            <a:off x="685800" y="2971800"/>
            <a:ext cx="8077200" cy="2895600"/>
          </a:xfrm>
        </p:spPr>
        <p:txBody>
          <a:bodyPr/>
          <a:lstStyle/>
          <a:p>
            <a:pPr marL="341312" lvl="1" indent="0">
              <a:buNone/>
              <a:tabLst>
                <a:tab pos="228600" algn="l"/>
              </a:tabLst>
              <a:defRPr/>
            </a:pPr>
            <a:endParaRPr lang="en-US" dirty="0" smtClean="0">
              <a:solidFill>
                <a:prstClr val="black"/>
              </a:solidFill>
              <a:ea typeface="Verdana" pitchFamily="34" charset="0"/>
              <a:cs typeface="Verdana" pitchFamily="34" charset="0"/>
            </a:endParaRPr>
          </a:p>
          <a:p>
            <a:endParaRPr lang="en-US" dirty="0"/>
          </a:p>
        </p:txBody>
      </p:sp>
      <p:sp>
        <p:nvSpPr>
          <p:cNvPr id="7" name="Text Placeholder 6"/>
          <p:cNvSpPr>
            <a:spLocks noGrp="1"/>
          </p:cNvSpPr>
          <p:nvPr>
            <p:ph type="body" sz="quarter" idx="15"/>
          </p:nvPr>
        </p:nvSpPr>
        <p:spPr>
          <a:xfrm>
            <a:off x="304800" y="1938528"/>
            <a:ext cx="8534400" cy="1185672"/>
          </a:xfrm>
        </p:spPr>
        <p:txBody>
          <a:bodyPr/>
          <a:lstStyle/>
          <a:p>
            <a:r>
              <a:rPr lang="en-US" dirty="0" smtClean="0"/>
              <a:t>Main Idea 3</a:t>
            </a:r>
          </a:p>
          <a:p>
            <a:r>
              <a:rPr lang="en-US" sz="1500" b="0" dirty="0" smtClean="0"/>
              <a:t>China’s first dynasties helped Chinese society develop and made many other achievements.</a:t>
            </a:r>
            <a:endParaRPr lang="en-US" sz="1500" b="0" dirty="0"/>
          </a:p>
        </p:txBody>
      </p:sp>
      <p:sp>
        <p:nvSpPr>
          <p:cNvPr id="8" name="TextBox 7"/>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
        <p:nvSpPr>
          <p:cNvPr id="9" name="Rectangle 158"/>
          <p:cNvSpPr>
            <a:spLocks noChangeArrowheads="1"/>
          </p:cNvSpPr>
          <p:nvPr/>
        </p:nvSpPr>
        <p:spPr bwMode="auto">
          <a:xfrm>
            <a:off x="838200" y="2895600"/>
            <a:ext cx="1545215"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Xia Dynasty</a:t>
            </a:r>
            <a:endParaRPr lang="en-US" sz="1600" b="1" dirty="0">
              <a:solidFill>
                <a:srgbClr val="0076B7"/>
              </a:solidFill>
              <a:latin typeface="Calibri" pitchFamily="34" charset="0"/>
            </a:endParaRPr>
          </a:p>
        </p:txBody>
      </p:sp>
      <p:sp>
        <p:nvSpPr>
          <p:cNvPr id="10" name="Rectangle 9"/>
          <p:cNvSpPr/>
          <p:nvPr/>
        </p:nvSpPr>
        <p:spPr>
          <a:xfrm>
            <a:off x="990600" y="3276600"/>
            <a:ext cx="6781800" cy="1246188"/>
          </a:xfrm>
          <a:prstGeom prst="rect">
            <a:avLst/>
          </a:prstGeom>
        </p:spPr>
        <p:txBody>
          <a:bodyPr>
            <a:spAutoFit/>
          </a:bodyPr>
          <a:lstStyle/>
          <a:p>
            <a:pPr marL="285750" indent="-285750" algn="l" eaLnBrk="1" hangingPunct="1">
              <a:spcBef>
                <a:spcPct val="50000"/>
              </a:spcBef>
              <a:buFont typeface="Arial" pitchFamily="34" charset="0"/>
              <a:buChar char="•"/>
              <a:defRPr/>
            </a:pPr>
            <a:r>
              <a:rPr lang="en-US" sz="1500" b="0" dirty="0">
                <a:solidFill>
                  <a:srgbClr val="003300"/>
                </a:solidFill>
                <a:latin typeface="+mn-lt"/>
              </a:rPr>
              <a:t>The Xia dynasty might have been founded around 2200 BC, by Yu the Great.</a:t>
            </a:r>
          </a:p>
          <a:p>
            <a:pPr marL="285750" indent="-285750" algn="l" eaLnBrk="1" hangingPunct="1">
              <a:spcBef>
                <a:spcPct val="50000"/>
              </a:spcBef>
              <a:buFont typeface="Arial" pitchFamily="34" charset="0"/>
              <a:buChar char="•"/>
              <a:defRPr/>
            </a:pPr>
            <a:r>
              <a:rPr lang="en-US" sz="1500" b="0" dirty="0">
                <a:solidFill>
                  <a:srgbClr val="003300"/>
                </a:solidFill>
                <a:latin typeface="+mn-lt"/>
              </a:rPr>
              <a:t>Tales say that Yu dug channels to drain floodwaters and created the major waterways of North China.</a:t>
            </a:r>
          </a:p>
          <a:p>
            <a:pPr marL="285750" indent="-285750" algn="l" eaLnBrk="1" hangingPunct="1">
              <a:spcBef>
                <a:spcPct val="50000"/>
              </a:spcBef>
              <a:buFont typeface="Arial" pitchFamily="34" charset="0"/>
              <a:buChar char="•"/>
              <a:defRPr/>
            </a:pPr>
            <a:r>
              <a:rPr lang="en-US" sz="1500" b="0" dirty="0">
                <a:solidFill>
                  <a:srgbClr val="003300"/>
                </a:solidFill>
                <a:latin typeface="+mn-lt"/>
              </a:rPr>
              <a:t>Archaeologists have no firm evidence that tales about the Xia dynasty are true.</a:t>
            </a:r>
          </a:p>
        </p:txBody>
      </p:sp>
    </p:spTree>
    <p:extLst>
      <p:ext uri="{BB962C8B-B14F-4D97-AF65-F5344CB8AC3E}">
        <p14:creationId xmlns:p14="http://schemas.microsoft.com/office/powerpoint/2010/main" val="123635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8</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17" name="Rectangle 158"/>
          <p:cNvSpPr>
            <a:spLocks noChangeArrowheads="1"/>
          </p:cNvSpPr>
          <p:nvPr/>
        </p:nvSpPr>
        <p:spPr bwMode="auto">
          <a:xfrm>
            <a:off x="762000" y="1981200"/>
            <a:ext cx="3869970"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The Shang Dynasty Rules in Northern China</a:t>
            </a:r>
            <a:endParaRPr lang="en-US" sz="1600" b="1" dirty="0">
              <a:solidFill>
                <a:srgbClr val="0076B7"/>
              </a:solidFill>
              <a:latin typeface="Calibri" pitchFamily="34" charset="0"/>
            </a:endParaRPr>
          </a:p>
        </p:txBody>
      </p:sp>
      <p:sp>
        <p:nvSpPr>
          <p:cNvPr id="18" name="TextBox 17"/>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
        <p:nvSpPr>
          <p:cNvPr id="10" name="Rectangle 9"/>
          <p:cNvSpPr/>
          <p:nvPr/>
        </p:nvSpPr>
        <p:spPr>
          <a:xfrm>
            <a:off x="1066800" y="2362200"/>
            <a:ext cx="6781800" cy="1246495"/>
          </a:xfrm>
          <a:prstGeom prst="rect">
            <a:avLst/>
          </a:prstGeom>
        </p:spPr>
        <p:txBody>
          <a:bodyPr>
            <a:spAutoFit/>
          </a:bodyPr>
          <a:lstStyle/>
          <a:p>
            <a:pPr marL="285750" indent="-285750" algn="l" eaLnBrk="1" hangingPunct="1">
              <a:spcBef>
                <a:spcPct val="50000"/>
              </a:spcBef>
              <a:buFont typeface="Arial" pitchFamily="34" charset="0"/>
              <a:buChar char="•"/>
              <a:defRPr/>
            </a:pPr>
            <a:r>
              <a:rPr lang="en-US" sz="1500" b="0" dirty="0">
                <a:solidFill>
                  <a:srgbClr val="003300"/>
                </a:solidFill>
                <a:latin typeface="+mn-lt"/>
              </a:rPr>
              <a:t>Established by 1500 BC, the Shang was the first dynasty that there is clear evidence to support.</a:t>
            </a:r>
          </a:p>
          <a:p>
            <a:pPr marL="285750" indent="-285750" algn="l" eaLnBrk="1" hangingPunct="1">
              <a:spcBef>
                <a:spcPct val="50000"/>
              </a:spcBef>
              <a:buFont typeface="Arial" pitchFamily="34" charset="0"/>
              <a:buChar char="•"/>
              <a:defRPr/>
            </a:pPr>
            <a:r>
              <a:rPr lang="en-US" sz="1500" b="0" dirty="0" smtClean="0">
                <a:solidFill>
                  <a:srgbClr val="003300"/>
                </a:solidFill>
                <a:latin typeface="+mn-lt"/>
              </a:rPr>
              <a:t>They were the strongest in the Huang He Valley.</a:t>
            </a:r>
          </a:p>
          <a:p>
            <a:pPr marL="285750" indent="-285750" algn="l" eaLnBrk="1" hangingPunct="1">
              <a:spcBef>
                <a:spcPct val="50000"/>
              </a:spcBef>
              <a:buFont typeface="Arial" pitchFamily="34" charset="0"/>
              <a:buChar char="•"/>
              <a:defRPr/>
            </a:pPr>
            <a:r>
              <a:rPr lang="en-US" sz="1500" dirty="0" smtClean="0">
                <a:solidFill>
                  <a:srgbClr val="003300"/>
                </a:solidFill>
              </a:rPr>
              <a:t>The king was at the center of Shang political and religious life.</a:t>
            </a:r>
            <a:endParaRPr lang="en-US" sz="1500" b="0" dirty="0">
              <a:solidFill>
                <a:srgbClr val="003300"/>
              </a:solidFill>
              <a:latin typeface="+mn-lt"/>
            </a:endParaRPr>
          </a:p>
        </p:txBody>
      </p:sp>
      <p:sp>
        <p:nvSpPr>
          <p:cNvPr id="11" name="Rectangle 158"/>
          <p:cNvSpPr>
            <a:spLocks noChangeArrowheads="1"/>
          </p:cNvSpPr>
          <p:nvPr/>
        </p:nvSpPr>
        <p:spPr bwMode="auto">
          <a:xfrm>
            <a:off x="762000" y="3810000"/>
            <a:ext cx="1361971"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Shang Society</a:t>
            </a:r>
            <a:endParaRPr lang="en-US" sz="1600" b="1" dirty="0">
              <a:solidFill>
                <a:srgbClr val="0076B7"/>
              </a:solidFill>
              <a:latin typeface="Calibri" pitchFamily="34" charset="0"/>
            </a:endParaRPr>
          </a:p>
        </p:txBody>
      </p:sp>
      <p:sp>
        <p:nvSpPr>
          <p:cNvPr id="7" name="Rectangle 6"/>
          <p:cNvSpPr/>
          <p:nvPr/>
        </p:nvSpPr>
        <p:spPr>
          <a:xfrm>
            <a:off x="1066800" y="4191000"/>
            <a:ext cx="6781800" cy="1823576"/>
          </a:xfrm>
          <a:prstGeom prst="rect">
            <a:avLst/>
          </a:prstGeom>
        </p:spPr>
        <p:txBody>
          <a:bodyPr wrap="square">
            <a:spAutoFit/>
          </a:bodyPr>
          <a:lstStyle/>
          <a:p>
            <a:pPr marL="285750" indent="-285750">
              <a:spcBef>
                <a:spcPct val="50000"/>
              </a:spcBef>
              <a:buFont typeface="Arial" pitchFamily="34" charset="0"/>
              <a:buChar char="•"/>
              <a:defRPr/>
            </a:pPr>
            <a:r>
              <a:rPr lang="en-US" sz="1500" dirty="0">
                <a:solidFill>
                  <a:srgbClr val="003300"/>
                </a:solidFill>
              </a:rPr>
              <a:t>The Shang reorganized the social order in China: the top ranking was the royals, then nobles, warriors, artisans, farmers, and slaves.</a:t>
            </a:r>
          </a:p>
          <a:p>
            <a:pPr marL="285750" indent="-285750">
              <a:spcBef>
                <a:spcPct val="50000"/>
              </a:spcBef>
              <a:buFont typeface="Arial" pitchFamily="34" charset="0"/>
              <a:buChar char="•"/>
              <a:defRPr/>
            </a:pPr>
            <a:r>
              <a:rPr lang="en-US" sz="1500" dirty="0">
                <a:solidFill>
                  <a:srgbClr val="003300"/>
                </a:solidFill>
              </a:rPr>
              <a:t>Most citizens lived within the city walls</a:t>
            </a:r>
            <a:r>
              <a:rPr lang="en-US" sz="1500" dirty="0" smtClean="0">
                <a:solidFill>
                  <a:srgbClr val="003300"/>
                </a:solidFill>
              </a:rPr>
              <a:t>. Artisans settled outside the city walls.</a:t>
            </a:r>
          </a:p>
          <a:p>
            <a:pPr marL="285750" indent="-285750">
              <a:spcBef>
                <a:spcPct val="50000"/>
              </a:spcBef>
              <a:buFont typeface="Arial" pitchFamily="34" charset="0"/>
              <a:buChar char="•"/>
              <a:defRPr/>
            </a:pPr>
            <a:r>
              <a:rPr lang="en-US" sz="1500" dirty="0" smtClean="0">
                <a:solidFill>
                  <a:srgbClr val="003300"/>
                </a:solidFill>
              </a:rPr>
              <a:t>Kinship ties were highly important in every level of society.</a:t>
            </a:r>
          </a:p>
          <a:p>
            <a:pPr marL="285750" indent="-285750">
              <a:spcBef>
                <a:spcPct val="50000"/>
              </a:spcBef>
              <a:buFont typeface="Arial" pitchFamily="34" charset="0"/>
              <a:buChar char="•"/>
              <a:defRPr/>
            </a:pPr>
            <a:r>
              <a:rPr lang="en-US" sz="1500" dirty="0" smtClean="0">
                <a:solidFill>
                  <a:srgbClr val="003300"/>
                </a:solidFill>
              </a:rPr>
              <a:t>China’s natural surroundings were an important part of religious beliefs and ceremonies.</a:t>
            </a:r>
            <a:endParaRPr lang="en-US" sz="1500" dirty="0">
              <a:solidFill>
                <a:srgbClr val="003300"/>
              </a:solidFill>
            </a:endParaRPr>
          </a:p>
        </p:txBody>
      </p:sp>
    </p:spTree>
    <p:extLst>
      <p:ext uri="{BB962C8B-B14F-4D97-AF65-F5344CB8AC3E}">
        <p14:creationId xmlns:p14="http://schemas.microsoft.com/office/powerpoint/2010/main" val="412522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Footer Placeholder 2"/>
          <p:cNvSpPr>
            <a:spLocks noGrp="1"/>
          </p:cNvSpPr>
          <p:nvPr>
            <p:ph type="ftr" sz="quarter" idx="11"/>
          </p:nvPr>
        </p:nvSpPr>
        <p:spPr/>
        <p:txBody>
          <a:bodyPr/>
          <a:lstStyle/>
          <a:p>
            <a:r>
              <a:rPr lang="en-IN" smtClean="0">
                <a:solidFill>
                  <a:schemeClr val="tx1">
                    <a:lumMod val="50000"/>
                    <a:lumOff val="50000"/>
                  </a:schemeClr>
                </a:solidFill>
              </a:rPr>
              <a:t>Copyright © by Houghton Mifflin Harcourt Publishing Company</a:t>
            </a:r>
            <a:endParaRPr lang="en-US" b="1" dirty="0" smtClean="0">
              <a:solidFill>
                <a:schemeClr val="tx1">
                  <a:lumMod val="50000"/>
                  <a:lumOff val="50000"/>
                </a:schemeClr>
              </a:solidFill>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E69D5280-DBD0-2343-946D-B32C2D72E926}" type="slidenum">
              <a:rPr lang="en-US" smtClean="0"/>
              <a:t>9</a:t>
            </a:fld>
            <a:endParaRPr lang="en-US" dirty="0"/>
          </a:p>
        </p:txBody>
      </p:sp>
      <p:sp>
        <p:nvSpPr>
          <p:cNvPr id="6" name="Text Placeholder 5"/>
          <p:cNvSpPr>
            <a:spLocks noGrp="1"/>
          </p:cNvSpPr>
          <p:nvPr>
            <p:ph type="body" sz="quarter" idx="15"/>
          </p:nvPr>
        </p:nvSpPr>
        <p:spPr/>
        <p:txBody>
          <a:bodyPr/>
          <a:lstStyle/>
          <a:p>
            <a:r>
              <a:rPr lang="en-US" dirty="0" smtClean="0"/>
              <a:t>Main Idea 3</a:t>
            </a:r>
            <a:endParaRPr lang="en-US" dirty="0"/>
          </a:p>
        </p:txBody>
      </p:sp>
      <p:sp>
        <p:nvSpPr>
          <p:cNvPr id="8" name="Rectangle 7"/>
          <p:cNvSpPr/>
          <p:nvPr/>
        </p:nvSpPr>
        <p:spPr>
          <a:xfrm>
            <a:off x="1371600" y="1524000"/>
            <a:ext cx="1143000" cy="307777"/>
          </a:xfrm>
          <a:prstGeom prst="rect">
            <a:avLst/>
          </a:prstGeom>
        </p:spPr>
        <p:txBody>
          <a:bodyPr wrap="square">
            <a:spAutoFit/>
          </a:bodyPr>
          <a:lstStyle/>
          <a:p>
            <a:r>
              <a:rPr lang="en-US" sz="1400" i="1" dirty="0" smtClean="0"/>
              <a:t>(continued)</a:t>
            </a:r>
            <a:endParaRPr lang="en-US" sz="1400" i="1" dirty="0"/>
          </a:p>
        </p:txBody>
      </p:sp>
      <p:sp>
        <p:nvSpPr>
          <p:cNvPr id="5" name="Rectangle 4"/>
          <p:cNvSpPr/>
          <p:nvPr/>
        </p:nvSpPr>
        <p:spPr>
          <a:xfrm>
            <a:off x="457200" y="2362200"/>
            <a:ext cx="7620000" cy="4362733"/>
          </a:xfrm>
          <a:prstGeom prst="rect">
            <a:avLst/>
          </a:prstGeom>
        </p:spPr>
        <p:txBody>
          <a:bodyPr wrap="square">
            <a:spAutoFit/>
          </a:bodyPr>
          <a:lstStyle/>
          <a:p>
            <a:pPr marL="742950" lvl="1" indent="-285750">
              <a:spcBef>
                <a:spcPct val="50000"/>
              </a:spcBef>
              <a:buFont typeface="Arial" pitchFamily="34" charset="0"/>
              <a:buChar char="•"/>
              <a:defRPr/>
            </a:pPr>
            <a:r>
              <a:rPr lang="en-US" sz="1500" dirty="0">
                <a:solidFill>
                  <a:srgbClr val="003300"/>
                </a:solidFill>
              </a:rPr>
              <a:t>Many cultural advances were made, including China’s first writing system, complex tools, metal pots, and ornaments</a:t>
            </a:r>
            <a:r>
              <a:rPr lang="en-US" sz="1500" dirty="0" smtClean="0">
                <a:solidFill>
                  <a:srgbClr val="003300"/>
                </a:solidFill>
              </a:rPr>
              <a:t>.</a:t>
            </a:r>
          </a:p>
          <a:p>
            <a:pPr marL="742950" lvl="1" indent="-285750">
              <a:spcBef>
                <a:spcPct val="50000"/>
              </a:spcBef>
              <a:buFont typeface="Arial" pitchFamily="34" charset="0"/>
              <a:buChar char="•"/>
              <a:defRPr/>
            </a:pPr>
            <a:r>
              <a:rPr lang="en-US" sz="1500" dirty="0" smtClean="0">
                <a:solidFill>
                  <a:srgbClr val="003300"/>
                </a:solidFill>
              </a:rPr>
              <a:t>The development of writing allowed the Shang to leave a cultural and religious record.</a:t>
            </a:r>
          </a:p>
          <a:p>
            <a:pPr marL="742950" lvl="1" indent="-285750">
              <a:spcBef>
                <a:spcPct val="50000"/>
              </a:spcBef>
              <a:buFont typeface="Arial" pitchFamily="34" charset="0"/>
              <a:buChar char="•"/>
              <a:defRPr/>
            </a:pPr>
            <a:r>
              <a:rPr lang="en-US" sz="1500" dirty="0" smtClean="0">
                <a:solidFill>
                  <a:srgbClr val="003300"/>
                </a:solidFill>
              </a:rPr>
              <a:t>Priests carved questions about the future on bones or shells, which were then heated, causing them to crack.</a:t>
            </a:r>
          </a:p>
          <a:p>
            <a:pPr lvl="1">
              <a:spcBef>
                <a:spcPct val="50000"/>
              </a:spcBef>
              <a:defRPr/>
            </a:pPr>
            <a:r>
              <a:rPr lang="en-US" sz="1500" dirty="0" smtClean="0">
                <a:solidFill>
                  <a:srgbClr val="003300"/>
                </a:solidFill>
              </a:rPr>
              <a:t>	–priests believed they could “read” the cracks to predict the future on these </a:t>
            </a:r>
            <a:r>
              <a:rPr lang="en-US" sz="1500" b="1" dirty="0" smtClean="0">
                <a:solidFill>
                  <a:srgbClr val="E46C0A"/>
                </a:solidFill>
              </a:rPr>
              <a:t>oracle  	  </a:t>
            </a:r>
            <a:r>
              <a:rPr lang="en-US" sz="1500" dirty="0" smtClean="0">
                <a:solidFill>
                  <a:srgbClr val="003300"/>
                </a:solidFill>
              </a:rPr>
              <a:t>bones</a:t>
            </a:r>
          </a:p>
          <a:p>
            <a:pPr marL="742950" lvl="1" indent="-285750">
              <a:spcBef>
                <a:spcPct val="50000"/>
              </a:spcBef>
              <a:buFont typeface="Arial"/>
              <a:buChar char="•"/>
              <a:defRPr/>
            </a:pPr>
            <a:r>
              <a:rPr lang="en-US" sz="1500" dirty="0" smtClean="0">
                <a:solidFill>
                  <a:srgbClr val="003300"/>
                </a:solidFill>
              </a:rPr>
              <a:t>Economy based on tribute payments—money or goods paid to a ruler</a:t>
            </a:r>
          </a:p>
          <a:p>
            <a:pPr marL="742950" lvl="1" indent="-285750">
              <a:spcBef>
                <a:spcPct val="50000"/>
              </a:spcBef>
              <a:buFont typeface="Arial"/>
              <a:buChar char="•"/>
              <a:defRPr/>
            </a:pPr>
            <a:r>
              <a:rPr lang="en-US" sz="1500" dirty="0">
                <a:solidFill>
                  <a:srgbClr val="003300"/>
                </a:solidFill>
              </a:rPr>
              <a:t>A</a:t>
            </a:r>
            <a:r>
              <a:rPr lang="en-US" sz="1500" dirty="0" smtClean="0">
                <a:solidFill>
                  <a:srgbClr val="003300"/>
                </a:solidFill>
              </a:rPr>
              <a:t>rtisans made bronze containers for cooking and religious ceremonies; axes, knives, and ornaments from jade</a:t>
            </a:r>
          </a:p>
          <a:p>
            <a:pPr marL="742950" lvl="1" indent="-285750">
              <a:spcBef>
                <a:spcPct val="50000"/>
              </a:spcBef>
              <a:buFont typeface="Arial"/>
              <a:buChar char="•"/>
              <a:defRPr/>
            </a:pPr>
            <a:r>
              <a:rPr lang="en-US" sz="1500" dirty="0" smtClean="0">
                <a:solidFill>
                  <a:srgbClr val="003300"/>
                </a:solidFill>
              </a:rPr>
              <a:t>Military developed war chariots, powerful bows, and bronze body armor</a:t>
            </a:r>
          </a:p>
          <a:p>
            <a:pPr marL="742950" lvl="1" indent="-285750">
              <a:spcBef>
                <a:spcPct val="50000"/>
              </a:spcBef>
              <a:buFont typeface="Arial"/>
              <a:buChar char="•"/>
              <a:defRPr/>
            </a:pPr>
            <a:r>
              <a:rPr lang="en-US" sz="1500" dirty="0" smtClean="0">
                <a:solidFill>
                  <a:srgbClr val="003300"/>
                </a:solidFill>
              </a:rPr>
              <a:t>Astrologers created a calendar system</a:t>
            </a:r>
          </a:p>
          <a:p>
            <a:pPr marL="742950" lvl="1" indent="-285750">
              <a:spcBef>
                <a:spcPct val="50000"/>
              </a:spcBef>
              <a:buFont typeface="Arial"/>
              <a:buChar char="•"/>
              <a:defRPr/>
            </a:pPr>
            <a:endParaRPr lang="en-US" sz="1500" dirty="0" smtClean="0">
              <a:solidFill>
                <a:srgbClr val="003300"/>
              </a:solidFill>
            </a:endParaRPr>
          </a:p>
          <a:p>
            <a:pPr marL="742950" lvl="1" indent="-285750">
              <a:spcBef>
                <a:spcPct val="50000"/>
              </a:spcBef>
              <a:buFont typeface="Arial"/>
              <a:buChar char="•"/>
              <a:defRPr/>
            </a:pPr>
            <a:endParaRPr lang="en-US" sz="1500" dirty="0" smtClean="0">
              <a:solidFill>
                <a:srgbClr val="003300"/>
              </a:solidFill>
            </a:endParaRPr>
          </a:p>
        </p:txBody>
      </p:sp>
      <p:sp>
        <p:nvSpPr>
          <p:cNvPr id="17" name="Rectangle 158"/>
          <p:cNvSpPr>
            <a:spLocks noChangeArrowheads="1"/>
          </p:cNvSpPr>
          <p:nvPr/>
        </p:nvSpPr>
        <p:spPr bwMode="auto">
          <a:xfrm>
            <a:off x="762000" y="1981200"/>
            <a:ext cx="1560744" cy="318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eaLnBrk="1" hangingPunct="1">
              <a:lnSpc>
                <a:spcPct val="90000"/>
              </a:lnSpc>
              <a:spcBef>
                <a:spcPct val="20000"/>
              </a:spcBef>
              <a:buFont typeface="Arial" charset="0"/>
              <a:buNone/>
            </a:pPr>
            <a:r>
              <a:rPr lang="en-US" sz="1600" b="1" dirty="0" smtClean="0">
                <a:solidFill>
                  <a:srgbClr val="0076B7"/>
                </a:solidFill>
                <a:latin typeface="Calibri" pitchFamily="34" charset="0"/>
                <a:cs typeface="Times" charset="0"/>
              </a:rPr>
              <a:t>Shang Advances</a:t>
            </a:r>
            <a:endParaRPr lang="en-US" sz="1600" b="1" dirty="0">
              <a:solidFill>
                <a:srgbClr val="0076B7"/>
              </a:solidFill>
              <a:latin typeface="Calibri" pitchFamily="34" charset="0"/>
            </a:endParaRPr>
          </a:p>
        </p:txBody>
      </p:sp>
      <p:sp>
        <p:nvSpPr>
          <p:cNvPr id="9" name="TextBox 8"/>
          <p:cNvSpPr txBox="1"/>
          <p:nvPr/>
        </p:nvSpPr>
        <p:spPr>
          <a:xfrm>
            <a:off x="7696200" y="6172200"/>
            <a:ext cx="1143000" cy="307777"/>
          </a:xfrm>
          <a:prstGeom prst="rect">
            <a:avLst/>
          </a:prstGeom>
          <a:noFill/>
        </p:spPr>
        <p:txBody>
          <a:bodyPr wrap="square" rtlCol="0">
            <a:spAutoFit/>
          </a:bodyPr>
          <a:lstStyle/>
          <a:p>
            <a:r>
              <a:rPr lang="en-US" sz="1400" i="1" dirty="0" smtClean="0">
                <a:solidFill>
                  <a:srgbClr val="0076B7"/>
                </a:solidFill>
              </a:rPr>
              <a:t>continued…</a:t>
            </a:r>
            <a:endParaRPr lang="en-US" sz="1400" i="1" dirty="0">
              <a:solidFill>
                <a:srgbClr val="0076B7"/>
              </a:solidFill>
            </a:endParaRPr>
          </a:p>
        </p:txBody>
      </p:sp>
    </p:spTree>
    <p:extLst>
      <p:ext uri="{BB962C8B-B14F-4D97-AF65-F5344CB8AC3E}">
        <p14:creationId xmlns:p14="http://schemas.microsoft.com/office/powerpoint/2010/main" val="1451009353"/>
      </p:ext>
    </p:extLst>
  </p:cSld>
  <p:clrMapOvr>
    <a:masterClrMapping/>
  </p:clrMapOvr>
</p:sld>
</file>

<file path=ppt/theme/theme1.xml><?xml version="1.0" encoding="utf-8"?>
<a:theme xmlns:a="http://schemas.openxmlformats.org/drawingml/2006/main" name="Teacher_PPT_M02">
  <a:themeElements>
    <a:clrScheme name="Custom 7">
      <a:dk1>
        <a:srgbClr val="000000"/>
      </a:dk1>
      <a:lt1>
        <a:srgbClr val="FFFFFF"/>
      </a:lt1>
      <a:dk2>
        <a:srgbClr val="D1282E"/>
      </a:dk2>
      <a:lt2>
        <a:srgbClr val="C8C8B1"/>
      </a:lt2>
      <a:accent1>
        <a:srgbClr val="7A7A7A"/>
      </a:accent1>
      <a:accent2>
        <a:srgbClr val="F5C201"/>
      </a:accent2>
      <a:accent3>
        <a:srgbClr val="005294"/>
      </a:accent3>
      <a:accent4>
        <a:srgbClr val="989AAC"/>
      </a:accent4>
      <a:accent5>
        <a:srgbClr val="DC5924"/>
      </a:accent5>
      <a:accent6>
        <a:srgbClr val="B4B392"/>
      </a:accent6>
      <a:hlink>
        <a:srgbClr val="C71D0C"/>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Teacher_PPT_M02.potx</Template>
  <TotalTime>7478</TotalTime>
  <Words>2759</Words>
  <Application>Microsoft Office PowerPoint</Application>
  <PresentationFormat>On-screen Show (4:3)</PresentationFormat>
  <Paragraphs>434</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Lucida Grande</vt:lpstr>
      <vt:lpstr>Times</vt:lpstr>
      <vt:lpstr>Verdana</vt:lpstr>
      <vt:lpstr>Teacher_PPT_M02</vt:lpstr>
      <vt:lpstr>PowerPoint Presentation</vt:lpstr>
      <vt:lpstr>PowerPoint Presentation</vt:lpstr>
      <vt:lpstr>Lesson 1</vt:lpstr>
      <vt:lpstr>Lesson 1</vt:lpstr>
      <vt:lpstr>Lesson 1</vt:lpstr>
      <vt:lpstr>Lesson 1</vt:lpstr>
      <vt:lpstr>Lesson 1</vt:lpstr>
      <vt:lpstr>Lesson 1</vt:lpstr>
      <vt:lpstr>Lesson 1</vt:lpstr>
      <vt:lpstr>Lesson 1</vt:lpstr>
      <vt:lpstr>PowerPoint Presentation</vt:lpstr>
      <vt:lpstr>Lesson 2</vt:lpstr>
      <vt:lpstr>Lesson 2</vt:lpstr>
      <vt:lpstr>Lesson 2</vt:lpstr>
      <vt:lpstr>Lesson 2</vt:lpstr>
      <vt:lpstr>Lesson 2</vt:lpstr>
      <vt:lpstr>PowerPoint Presentation</vt:lpstr>
      <vt:lpstr>Lesson 3</vt:lpstr>
      <vt:lpstr>Lesson 3</vt:lpstr>
      <vt:lpstr>Lesson 3</vt:lpstr>
      <vt:lpstr>Lesson 3</vt:lpstr>
      <vt:lpstr>Lesson 3</vt:lpstr>
      <vt:lpstr>PowerPoint Presentation</vt:lpstr>
      <vt:lpstr>Lesson 4</vt:lpstr>
      <vt:lpstr>Lesson 4</vt:lpstr>
      <vt:lpstr>Lesson 4</vt:lpstr>
      <vt:lpstr>Lesson 4</vt:lpstr>
      <vt:lpstr>Lesson 4</vt:lpstr>
      <vt:lpstr>Lesson 4</vt:lpstr>
      <vt:lpstr>Lesson 4</vt:lpstr>
      <vt:lpstr>Lesson 4</vt:lpstr>
      <vt:lpstr>Lesson 4</vt:lpstr>
      <vt:lpstr>PowerPoint Presentation</vt:lpstr>
      <vt:lpstr>Lesson 5</vt:lpstr>
      <vt:lpstr>Lesson 5</vt:lpstr>
      <vt:lpstr>Lesson 5</vt:lpstr>
      <vt:lpstr>Lesson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Suraj Prakash</dc:creator>
  <cp:lastModifiedBy>Gutierrez Bengoechea, Maria D.</cp:lastModifiedBy>
  <cp:revision>632</cp:revision>
  <dcterms:created xsi:type="dcterms:W3CDTF">2012-10-05T05:31:36Z</dcterms:created>
  <dcterms:modified xsi:type="dcterms:W3CDTF">2018-02-13T16:29:36Z</dcterms:modified>
</cp:coreProperties>
</file>