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35"/>
  </p:notesMasterIdLst>
  <p:handoutMasterIdLst>
    <p:handoutMasterId r:id="rId36"/>
  </p:handoutMasterIdLst>
  <p:sldIdLst>
    <p:sldId id="297" r:id="rId2"/>
    <p:sldId id="298" r:id="rId3"/>
    <p:sldId id="312" r:id="rId4"/>
    <p:sldId id="313" r:id="rId5"/>
    <p:sldId id="314" r:id="rId6"/>
    <p:sldId id="310" r:id="rId7"/>
    <p:sldId id="316" r:id="rId8"/>
    <p:sldId id="319" r:id="rId9"/>
    <p:sldId id="318" r:id="rId10"/>
    <p:sldId id="317" r:id="rId11"/>
    <p:sldId id="320" r:id="rId12"/>
    <p:sldId id="321" r:id="rId13"/>
    <p:sldId id="322" r:id="rId14"/>
    <p:sldId id="324" r:id="rId15"/>
    <p:sldId id="325" r:id="rId16"/>
    <p:sldId id="326" r:id="rId17"/>
    <p:sldId id="327" r:id="rId18"/>
    <p:sldId id="330" r:id="rId19"/>
    <p:sldId id="331" r:id="rId20"/>
    <p:sldId id="332" r:id="rId21"/>
    <p:sldId id="333" r:id="rId22"/>
    <p:sldId id="328" r:id="rId23"/>
    <p:sldId id="336" r:id="rId24"/>
    <p:sldId id="337" r:id="rId25"/>
    <p:sldId id="338" r:id="rId26"/>
    <p:sldId id="329" r:id="rId27"/>
    <p:sldId id="339" r:id="rId28"/>
    <p:sldId id="340" r:id="rId29"/>
    <p:sldId id="341" r:id="rId30"/>
    <p:sldId id="345" r:id="rId31"/>
    <p:sldId id="342" r:id="rId32"/>
    <p:sldId id="344" r:id="rId33"/>
    <p:sldId id="343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B7"/>
    <a:srgbClr val="006AAC"/>
    <a:srgbClr val="005F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15" autoAdjust="0"/>
    <p:restoredTop sz="94628" autoAdjust="0"/>
  </p:normalViewPr>
  <p:slideViewPr>
    <p:cSldViewPr>
      <p:cViewPr varScale="1">
        <p:scale>
          <a:sx n="73" d="100"/>
          <a:sy n="73" d="100"/>
        </p:scale>
        <p:origin x="48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02AEB-FD39-E744-A5B4-DA28B71C3D16}" type="datetimeFigureOut">
              <a:rPr lang="en-US" smtClean="0"/>
              <a:t>12/11/2017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F4150-42D9-1B47-8B82-8B7FA58FC2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5385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CE6FA-D2AB-484B-9B71-3241EF1F6285}" type="datetimeFigureOut">
              <a:rPr lang="en-US" smtClean="0"/>
              <a:t>12/11/2017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007AA-21EB-4546-93CE-8B9C064F4A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1562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odule T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2365248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1"/>
            </a:lvl1pPr>
          </a:lstStyle>
          <a:p>
            <a:r>
              <a:rPr lang="en-US" dirty="0" smtClean="0"/>
              <a:t>Module 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1752" y="1216152"/>
            <a:ext cx="6400800" cy="384048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solidFill>
                  <a:srgbClr val="00529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Module Title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629400"/>
            <a:ext cx="5562600" cy="228600"/>
          </a:xfrm>
        </p:spPr>
        <p:txBody>
          <a:bodyPr/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248400"/>
            <a:ext cx="2133600" cy="228600"/>
          </a:xfrm>
          <a:noFill/>
        </p:spPr>
        <p:txBody>
          <a:bodyPr/>
          <a:lstStyle/>
          <a:p>
            <a:fld id="{E69D5280-DBD0-2343-946D-B32C2D72E92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752600" y="2590800"/>
            <a:ext cx="4572000" cy="396240"/>
          </a:xfrm>
        </p:spPr>
        <p:txBody>
          <a:bodyPr>
            <a:noAutofit/>
          </a:bodyPr>
          <a:lstStyle>
            <a:lvl1pPr>
              <a:defRPr sz="17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67512" y="2663952"/>
            <a:ext cx="950976" cy="228600"/>
          </a:xfrm>
          <a:solidFill>
            <a:schemeClr val="accent2">
              <a:lumMod val="40000"/>
              <a:lumOff val="60000"/>
            </a:schemeClr>
          </a:solidFill>
        </p:spPr>
        <p:txBody>
          <a:bodyPr wrap="none" lIns="0" tIns="0" rIns="0" bIns="45720" anchor="ctr" anchorCtr="1">
            <a:noAutofit/>
          </a:bodyPr>
          <a:lstStyle>
            <a:lvl1pPr algn="r"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667512" y="3124200"/>
            <a:ext cx="950976" cy="228600"/>
          </a:xfrm>
          <a:solidFill>
            <a:schemeClr val="accent2">
              <a:lumMod val="40000"/>
              <a:lumOff val="60000"/>
            </a:schemeClr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1752600" y="3048000"/>
            <a:ext cx="4572000" cy="396240"/>
          </a:xfrm>
        </p:spPr>
        <p:txBody>
          <a:bodyPr>
            <a:noAutofit/>
          </a:bodyPr>
          <a:lstStyle>
            <a:lvl1pPr>
              <a:defRPr sz="17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667512" y="3581400"/>
            <a:ext cx="950976" cy="228600"/>
          </a:xfrm>
          <a:solidFill>
            <a:schemeClr val="accent2">
              <a:lumMod val="40000"/>
              <a:lumOff val="60000"/>
            </a:schemeClr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8" hasCustomPrompt="1"/>
          </p:nvPr>
        </p:nvSpPr>
        <p:spPr>
          <a:xfrm>
            <a:off x="1752600" y="3505200"/>
            <a:ext cx="4572000" cy="396240"/>
          </a:xfrm>
        </p:spPr>
        <p:txBody>
          <a:bodyPr>
            <a:noAutofit/>
          </a:bodyPr>
          <a:lstStyle>
            <a:lvl1pPr>
              <a:defRPr sz="17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667512" y="4038600"/>
            <a:ext cx="950976" cy="228600"/>
          </a:xfrm>
          <a:solidFill>
            <a:schemeClr val="accent2">
              <a:lumMod val="40000"/>
              <a:lumOff val="60000"/>
            </a:schemeClr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20" hasCustomPrompt="1"/>
          </p:nvPr>
        </p:nvSpPr>
        <p:spPr>
          <a:xfrm>
            <a:off x="1752600" y="3962400"/>
            <a:ext cx="4572000" cy="396240"/>
          </a:xfrm>
        </p:spPr>
        <p:txBody>
          <a:bodyPr>
            <a:noAutofit/>
          </a:bodyPr>
          <a:lstStyle>
            <a:lvl1pPr>
              <a:defRPr sz="17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667512" y="4495800"/>
            <a:ext cx="950976" cy="228600"/>
          </a:xfrm>
          <a:solidFill>
            <a:schemeClr val="accent2">
              <a:lumMod val="40000"/>
              <a:lumOff val="60000"/>
            </a:schemeClr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1752600" y="4419600"/>
            <a:ext cx="4572000" cy="396240"/>
          </a:xfrm>
        </p:spPr>
        <p:txBody>
          <a:bodyPr>
            <a:noAutofit/>
          </a:bodyPr>
          <a:lstStyle>
            <a:lvl1pPr>
              <a:defRPr sz="17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23" hasCustomPrompt="1"/>
          </p:nvPr>
        </p:nvSpPr>
        <p:spPr>
          <a:xfrm>
            <a:off x="667512" y="4937760"/>
            <a:ext cx="950976" cy="228600"/>
          </a:xfrm>
          <a:solidFill>
            <a:schemeClr val="accent2">
              <a:lumMod val="40000"/>
              <a:lumOff val="60000"/>
            </a:schemeClr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24" hasCustomPrompt="1"/>
          </p:nvPr>
        </p:nvSpPr>
        <p:spPr>
          <a:xfrm>
            <a:off x="1752600" y="4861560"/>
            <a:ext cx="4572000" cy="396240"/>
          </a:xfrm>
        </p:spPr>
        <p:txBody>
          <a:bodyPr>
            <a:noAutofit/>
          </a:bodyPr>
          <a:lstStyle>
            <a:lvl1pPr>
              <a:defRPr sz="17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25" hasCustomPrompt="1"/>
          </p:nvPr>
        </p:nvSpPr>
        <p:spPr>
          <a:xfrm>
            <a:off x="667512" y="5394960"/>
            <a:ext cx="950976" cy="228600"/>
          </a:xfrm>
          <a:solidFill>
            <a:schemeClr val="accent2">
              <a:lumMod val="40000"/>
              <a:lumOff val="60000"/>
            </a:schemeClr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26" hasCustomPrompt="1"/>
          </p:nvPr>
        </p:nvSpPr>
        <p:spPr>
          <a:xfrm>
            <a:off x="1752600" y="5318760"/>
            <a:ext cx="4572000" cy="396240"/>
          </a:xfrm>
        </p:spPr>
        <p:txBody>
          <a:bodyPr>
            <a:noAutofit/>
          </a:bodyPr>
          <a:lstStyle>
            <a:lvl1pPr>
              <a:defRPr sz="17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304800" y="1676400"/>
            <a:ext cx="2438400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</a:rPr>
              <a:t>ESSENTIAL QUESTION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8"/>
          </p:nvPr>
        </p:nvSpPr>
        <p:spPr>
          <a:xfrm>
            <a:off x="304800" y="1905000"/>
            <a:ext cx="7543800" cy="457200"/>
          </a:xfrm>
        </p:spPr>
        <p:txBody>
          <a:bodyPr>
            <a:noAutofit/>
          </a:bodyPr>
          <a:lstStyle>
            <a:lvl1pPr>
              <a:defRPr sz="15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8761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Lesson_continued_3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E731A146-59F7-204C-A7D6-E01EC24D14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2365248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0" y="1905000"/>
            <a:ext cx="8077200" cy="457200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5486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500" b="0"/>
            </a:lvl2pPr>
            <a:lvl3pPr marL="822960" indent="0">
              <a:buFont typeface="Lucida Grande"/>
              <a:buNone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2"/>
            <a:endParaRPr lang="en-US" dirty="0" smtClean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1524000"/>
            <a:ext cx="1219200" cy="381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685800" y="2359152"/>
            <a:ext cx="25146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500" b="1">
                <a:solidFill>
                  <a:srgbClr val="000000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3505200" y="2359152"/>
            <a:ext cx="25146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500" b="1">
                <a:solidFill>
                  <a:srgbClr val="000000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3352800" y="2478024"/>
            <a:ext cx="0" cy="2743200"/>
          </a:xfrm>
          <a:prstGeom prst="line">
            <a:avLst/>
          </a:prstGeom>
          <a:ln w="19050" cmpd="sng">
            <a:gradFill flip="none" rotWithShape="1">
              <a:gsLst>
                <a:gs pos="1000">
                  <a:schemeClr val="accent1"/>
                </a:gs>
                <a:gs pos="100000">
                  <a:srgbClr val="FFFFFF"/>
                </a:gs>
              </a:gsLst>
              <a:lin ang="162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6172200" y="2478024"/>
            <a:ext cx="0" cy="2743200"/>
          </a:xfrm>
          <a:prstGeom prst="line">
            <a:avLst/>
          </a:prstGeom>
          <a:ln w="19050" cmpd="sng">
            <a:gradFill flip="none" rotWithShape="1">
              <a:gsLst>
                <a:gs pos="1000">
                  <a:schemeClr val="accent1"/>
                </a:gs>
                <a:gs pos="100000">
                  <a:srgbClr val="FFFFFF"/>
                </a:gs>
              </a:gsLst>
              <a:lin ang="162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6324600" y="2359152"/>
            <a:ext cx="25146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500" b="1">
                <a:solidFill>
                  <a:srgbClr val="000000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6564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81000" y="6629400"/>
            <a:ext cx="5562600" cy="228600"/>
          </a:xfrm>
        </p:spPr>
        <p:txBody>
          <a:bodyPr/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31A146-59F7-204C-A7D6-E01EC24D14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356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esson_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2365248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629400"/>
            <a:ext cx="5562600" cy="228600"/>
          </a:xfrm>
        </p:spPr>
        <p:txBody>
          <a:bodyPr/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463040" y="1261872"/>
            <a:ext cx="4572000" cy="396240"/>
          </a:xfrm>
        </p:spPr>
        <p:txBody>
          <a:bodyPr>
            <a:noAutofit/>
          </a:bodyPr>
          <a:lstStyle>
            <a:lvl1pPr>
              <a:defRPr sz="17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402336" y="1344168"/>
            <a:ext cx="950976" cy="228600"/>
          </a:xfrm>
          <a:solidFill>
            <a:schemeClr val="accent2">
              <a:lumMod val="40000"/>
              <a:lumOff val="60000"/>
            </a:schemeClr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1752600"/>
            <a:ext cx="8534400" cy="42672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Big Idea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Main Ideas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923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esson_MainIdea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2365248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629400"/>
            <a:ext cx="5562600" cy="228600"/>
          </a:xfrm>
        </p:spPr>
        <p:txBody>
          <a:bodyPr/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69D5280-DBD0-2343-946D-B32C2D72E92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447800"/>
            <a:ext cx="5730240" cy="396240"/>
          </a:xfrm>
        </p:spPr>
        <p:txBody>
          <a:bodyPr>
            <a:noAutofit/>
          </a:bodyPr>
          <a:lstStyle>
            <a:lvl1pPr>
              <a:defRPr sz="17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Segment 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1938528"/>
            <a:ext cx="8077200" cy="4157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chemeClr val="tx1"/>
                </a:solidFill>
              </a:defRPr>
            </a:lvl1pPr>
            <a:lvl2pPr marL="411480" indent="0">
              <a:spcBef>
                <a:spcPts val="600"/>
              </a:spcBef>
              <a:spcAft>
                <a:spcPts val="0"/>
              </a:spcAft>
              <a:buFont typeface="Arial"/>
              <a:buNone/>
              <a:defRPr sz="1500" b="0"/>
            </a:lvl2pPr>
            <a:lvl3pPr marL="548640" indent="-137160">
              <a:buFont typeface="Arial"/>
              <a:buChar char="•"/>
              <a:defRPr sz="1500" baseline="0"/>
            </a:lvl3pPr>
            <a:lvl4pPr marL="960120" indent="-137160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Main Idea X</a:t>
            </a:r>
          </a:p>
          <a:p>
            <a:pPr lvl="1"/>
            <a:r>
              <a:rPr lang="en-US" dirty="0" smtClean="0"/>
              <a:t>Second level (text)</a:t>
            </a:r>
          </a:p>
          <a:p>
            <a:pPr lvl="2"/>
            <a:r>
              <a:rPr lang="en-US" dirty="0" smtClean="0"/>
              <a:t>Third Level (bullet)</a:t>
            </a:r>
          </a:p>
          <a:p>
            <a:pPr lvl="3"/>
            <a:r>
              <a:rPr lang="en-US" dirty="0" smtClean="0"/>
              <a:t>Forth Level (bullet)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9384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Lesson_Content_1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2365248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629400"/>
            <a:ext cx="5562600" cy="228600"/>
          </a:xfrm>
        </p:spPr>
        <p:txBody>
          <a:bodyPr>
            <a:noAutofit/>
          </a:bodyPr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69D5280-DBD0-2343-946D-B32C2D72E92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447800"/>
            <a:ext cx="5730240" cy="396240"/>
          </a:xfrm>
        </p:spPr>
        <p:txBody>
          <a:bodyPr>
            <a:noAutofit/>
          </a:bodyPr>
          <a:lstStyle>
            <a:lvl1pPr>
              <a:defRPr sz="17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Segment 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685800" y="2700528"/>
            <a:ext cx="8077200" cy="2895600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5486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500" b="0"/>
            </a:lvl2pPr>
            <a:lvl3pPr marL="96012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1938528"/>
            <a:ext cx="8534400" cy="762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5003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Lesson_Content_2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2365248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629400"/>
            <a:ext cx="5562600" cy="228600"/>
          </a:xfrm>
        </p:spPr>
        <p:txBody>
          <a:bodyPr>
            <a:noAutofit/>
          </a:bodyPr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69D5280-DBD0-2343-946D-B32C2D72E92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447800"/>
            <a:ext cx="5730240" cy="396240"/>
          </a:xfrm>
        </p:spPr>
        <p:txBody>
          <a:bodyPr>
            <a:noAutofit/>
          </a:bodyPr>
          <a:lstStyle>
            <a:lvl1pPr>
              <a:defRPr sz="17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Segment Title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1938528"/>
            <a:ext cx="8534400" cy="762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685800" y="2743200"/>
            <a:ext cx="37338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0" y="2819400"/>
            <a:ext cx="0" cy="2743200"/>
          </a:xfrm>
          <a:prstGeom prst="line">
            <a:avLst/>
          </a:prstGeom>
          <a:ln w="19050" cmpd="sng">
            <a:gradFill flip="none" rotWithShape="1">
              <a:gsLst>
                <a:gs pos="1000">
                  <a:schemeClr val="accent1"/>
                </a:gs>
                <a:gs pos="100000">
                  <a:srgbClr val="FFFFFF"/>
                </a:gs>
              </a:gsLst>
              <a:lin ang="162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724400" y="2743200"/>
            <a:ext cx="4114800" cy="3429000"/>
          </a:xfrm>
        </p:spPr>
        <p:txBody>
          <a:bodyPr/>
          <a:lstStyle>
            <a:lvl1pPr>
              <a:defRPr sz="1600" b="1">
                <a:solidFill>
                  <a:srgbClr val="0076B7"/>
                </a:solidFill>
              </a:defRPr>
            </a:lvl1pPr>
            <a:lvl2pPr marL="320040" indent="-137160">
              <a:buFont typeface="Arial"/>
              <a:buChar char="•"/>
              <a:defRPr sz="1400"/>
            </a:lvl2pPr>
            <a:lvl3pPr marL="457200" indent="-137160">
              <a:buFont typeface="Lucida Grande"/>
              <a:buChar char="-"/>
              <a:defRPr sz="1400"/>
            </a:lvl3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3405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Lesson_Content_3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2365248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629400"/>
            <a:ext cx="5562600" cy="228600"/>
          </a:xfrm>
        </p:spPr>
        <p:txBody>
          <a:bodyPr>
            <a:noAutofit/>
          </a:bodyPr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69D5280-DBD0-2343-946D-B32C2D72E92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447800"/>
            <a:ext cx="5730240" cy="396240"/>
          </a:xfrm>
        </p:spPr>
        <p:txBody>
          <a:bodyPr>
            <a:noAutofit/>
          </a:bodyPr>
          <a:lstStyle>
            <a:lvl1pPr>
              <a:defRPr sz="17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Segment Title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1938528"/>
            <a:ext cx="8534400" cy="762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3352800" y="2819400"/>
            <a:ext cx="0" cy="2743200"/>
          </a:xfrm>
          <a:prstGeom prst="line">
            <a:avLst/>
          </a:prstGeom>
          <a:ln w="19050" cmpd="sng">
            <a:gradFill flip="none" rotWithShape="1">
              <a:gsLst>
                <a:gs pos="1000">
                  <a:schemeClr val="accent1"/>
                </a:gs>
                <a:gs pos="100000">
                  <a:srgbClr val="FFFFFF"/>
                </a:gs>
              </a:gsLst>
              <a:lin ang="162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6172200" y="2819400"/>
            <a:ext cx="0" cy="2743200"/>
          </a:xfrm>
          <a:prstGeom prst="line">
            <a:avLst/>
          </a:prstGeom>
          <a:ln w="19050" cmpd="sng">
            <a:gradFill flip="none" rotWithShape="1">
              <a:gsLst>
                <a:gs pos="1000">
                  <a:schemeClr val="accent1"/>
                </a:gs>
                <a:gs pos="100000">
                  <a:srgbClr val="FFFFFF"/>
                </a:gs>
              </a:gsLst>
              <a:lin ang="162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685800" y="2697480"/>
            <a:ext cx="25146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500" b="1">
                <a:solidFill>
                  <a:srgbClr val="0076B7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3505200" y="2697480"/>
            <a:ext cx="25146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500" b="1">
                <a:solidFill>
                  <a:srgbClr val="0076B7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6324600" y="2697480"/>
            <a:ext cx="25146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500" b="1">
                <a:solidFill>
                  <a:srgbClr val="0076B7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3651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Lesson_continued_1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3203448" cy="30479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629400"/>
            <a:ext cx="5562600" cy="228600"/>
          </a:xfrm>
        </p:spPr>
        <p:txBody>
          <a:bodyPr>
            <a:noAutofit/>
          </a:bodyPr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69D5280-DBD0-2343-946D-B32C2D72E92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685800" y="1905000"/>
            <a:ext cx="8077200" cy="2895600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5486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500" b="0"/>
            </a:lvl2pPr>
            <a:lvl3pPr marL="96012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1524000"/>
            <a:ext cx="1219200" cy="381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</p:txBody>
      </p:sp>
    </p:spTree>
    <p:extLst>
      <p:ext uri="{BB962C8B-B14F-4D97-AF65-F5344CB8AC3E}">
        <p14:creationId xmlns:p14="http://schemas.microsoft.com/office/powerpoint/2010/main" val="874314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Lesson_continued_2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E731A146-59F7-204C-A7D6-E01EC24D14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2365248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685800" y="2362200"/>
            <a:ext cx="37338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500" b="1">
                <a:solidFill>
                  <a:schemeClr val="tx1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4724400" y="2362200"/>
            <a:ext cx="37338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500" b="1">
                <a:solidFill>
                  <a:srgbClr val="000000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4572000" y="2481072"/>
            <a:ext cx="0" cy="2743200"/>
          </a:xfrm>
          <a:prstGeom prst="line">
            <a:avLst/>
          </a:prstGeom>
          <a:ln w="19050" cmpd="sng">
            <a:gradFill flip="none" rotWithShape="1">
              <a:gsLst>
                <a:gs pos="1000">
                  <a:schemeClr val="accent1"/>
                </a:gs>
                <a:gs pos="100000">
                  <a:srgbClr val="FFFFFF"/>
                </a:gs>
              </a:gsLst>
              <a:lin ang="162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0" y="1905000"/>
            <a:ext cx="8077200" cy="457200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5486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500" b="0"/>
            </a:lvl2pPr>
            <a:lvl3pPr marL="822960" indent="0">
              <a:buFont typeface="Lucida Grande"/>
              <a:buNone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2"/>
            <a:endParaRPr lang="en-US" dirty="0" smtClean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1524000"/>
            <a:ext cx="1219200" cy="381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</p:txBody>
      </p:sp>
    </p:spTree>
    <p:extLst>
      <p:ext uri="{BB962C8B-B14F-4D97-AF65-F5344CB8AC3E}">
        <p14:creationId xmlns:p14="http://schemas.microsoft.com/office/powerpoint/2010/main" val="447470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Lesson_continued_2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E731A146-59F7-204C-A7D6-E01EC24D14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2365248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685800" y="1905000"/>
            <a:ext cx="37338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lang="en-US" sz="1600" b="1" kern="1200" dirty="0" smtClean="0">
                <a:solidFill>
                  <a:srgbClr val="0076B7"/>
                </a:solidFill>
                <a:latin typeface="+mn-lt"/>
                <a:ea typeface="+mn-ea"/>
                <a:cs typeface="+mn-cs"/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4724400" y="1905000"/>
            <a:ext cx="37338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lang="en-US" sz="1600" b="1" kern="1200" dirty="0" smtClean="0">
                <a:solidFill>
                  <a:srgbClr val="0076B7"/>
                </a:solidFill>
                <a:latin typeface="+mn-lt"/>
                <a:ea typeface="+mn-ea"/>
                <a:cs typeface="+mn-cs"/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4572000" y="2023872"/>
            <a:ext cx="0" cy="2743200"/>
          </a:xfrm>
          <a:prstGeom prst="line">
            <a:avLst/>
          </a:prstGeom>
          <a:ln w="19050" cmpd="sng">
            <a:gradFill flip="none" rotWithShape="1">
              <a:gsLst>
                <a:gs pos="1000">
                  <a:schemeClr val="accent1"/>
                </a:gs>
                <a:gs pos="100000">
                  <a:srgbClr val="FFFFFF"/>
                </a:gs>
              </a:gsLst>
              <a:lin ang="162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1524000"/>
            <a:ext cx="1219200" cy="381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</p:txBody>
      </p:sp>
    </p:spTree>
    <p:extLst>
      <p:ext uri="{BB962C8B-B14F-4D97-AF65-F5344CB8AC3E}">
        <p14:creationId xmlns:p14="http://schemas.microsoft.com/office/powerpoint/2010/main" val="208967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56700" cy="609600"/>
          </a:xfrm>
          <a:prstGeom prst="rect">
            <a:avLst/>
          </a:prstGeom>
          <a:solidFill>
            <a:schemeClr val="accent3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28600" y="152400"/>
            <a:ext cx="7137977" cy="381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775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0" i="1" dirty="0" smtClean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World Civilizations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685801"/>
            <a:ext cx="9144000" cy="6172199"/>
            <a:chOff x="-5772" y="685799"/>
            <a:chExt cx="9144000" cy="6172199"/>
          </a:xfrm>
        </p:grpSpPr>
        <p:sp>
          <p:nvSpPr>
            <p:cNvPr id="10" name="Rectangle 9"/>
            <p:cNvSpPr/>
            <p:nvPr userDrawn="1"/>
          </p:nvSpPr>
          <p:spPr>
            <a:xfrm>
              <a:off x="440516" y="685799"/>
              <a:ext cx="8241260" cy="2588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-5772" y="6629398"/>
              <a:ext cx="9144000" cy="228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3" name="5-Point Star 12"/>
          <p:cNvSpPr/>
          <p:nvPr/>
        </p:nvSpPr>
        <p:spPr>
          <a:xfrm rot="20565879">
            <a:off x="4411657" y="6192204"/>
            <a:ext cx="320686" cy="320686"/>
          </a:xfrm>
          <a:prstGeom prst="star5">
            <a:avLst/>
          </a:prstGeom>
          <a:solidFill>
            <a:srgbClr val="FEDE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4724400" y="6400799"/>
            <a:ext cx="1600200" cy="0"/>
          </a:xfrm>
          <a:prstGeom prst="line">
            <a:avLst/>
          </a:prstGeom>
          <a:ln w="19050" cmpd="sng">
            <a:gradFill flip="none" rotWithShape="1">
              <a:gsLst>
                <a:gs pos="65000">
                  <a:srgbClr val="0076B7"/>
                </a:gs>
                <a:gs pos="3000">
                  <a:prstClr val="white"/>
                </a:gs>
              </a:gsLst>
              <a:lin ang="0" scaled="1"/>
              <a:tileRect/>
            </a:gra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743200" y="6400799"/>
            <a:ext cx="1600200" cy="0"/>
          </a:xfrm>
          <a:prstGeom prst="line">
            <a:avLst/>
          </a:prstGeom>
          <a:ln w="19050" cmpd="sng">
            <a:gradFill flip="none" rotWithShape="1">
              <a:gsLst>
                <a:gs pos="65000">
                  <a:srgbClr val="0076B7"/>
                </a:gs>
                <a:gs pos="3000">
                  <a:prstClr val="white"/>
                </a:gs>
              </a:gsLst>
              <a:lin ang="10800000" scaled="0"/>
              <a:tileRect/>
            </a:gra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000" y="6629400"/>
            <a:ext cx="5562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2484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1A146-59F7-204C-A7D6-E01EC24D14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729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80" r:id="rId3"/>
    <p:sldLayoutId id="2147483678" r:id="rId4"/>
    <p:sldLayoutId id="2147483681" r:id="rId5"/>
    <p:sldLayoutId id="2147483682" r:id="rId6"/>
    <p:sldLayoutId id="2147483679" r:id="rId7"/>
    <p:sldLayoutId id="2147483683" r:id="rId8"/>
    <p:sldLayoutId id="2147483685" r:id="rId9"/>
    <p:sldLayoutId id="2147483684" r:id="rId10"/>
    <p:sldLayoutId id="2147483669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0" dirty="0"/>
              <a:t>The Fertile Crescent</a:t>
            </a:r>
            <a:r>
              <a:rPr lang="en-US" b="0" dirty="0" smtClean="0"/>
              <a:t>, Mesopotamia</a:t>
            </a:r>
            <a:r>
              <a:rPr lang="en-US" b="0" dirty="0"/>
              <a:t>, and </a:t>
            </a:r>
            <a:r>
              <a:rPr lang="en-US" b="0" dirty="0" smtClean="0"/>
              <a:t>the Persian </a:t>
            </a:r>
            <a:r>
              <a:rPr lang="en-US" b="0" dirty="0"/>
              <a:t>Empire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Geography of the Fertile Crescent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The Sumerians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Military Empires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LESSON 4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The Phoenicians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LESSON 5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/>
              <a:t>The Persian Empire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What factors helped unify early civilizations in Southwest Asia?</a:t>
            </a:r>
          </a:p>
        </p:txBody>
      </p:sp>
    </p:spTree>
    <p:extLst>
      <p:ext uri="{BB962C8B-B14F-4D97-AF65-F5344CB8AC3E}">
        <p14:creationId xmlns:p14="http://schemas.microsoft.com/office/powerpoint/2010/main" val="982308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Religion Shapes Society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  <a:cs typeface="Arial" charset="0"/>
              </a:rPr>
              <a:t>Main Idea 2</a:t>
            </a:r>
          </a:p>
          <a:p>
            <a:r>
              <a:rPr lang="en-US" sz="1500" b="0" dirty="0" smtClean="0">
                <a:latin typeface="Calibri" pitchFamily="34" charset="0"/>
                <a:cs typeface="Arial" charset="0"/>
              </a:rPr>
              <a:t>Religion played a major role in Sumerian society.</a:t>
            </a:r>
          </a:p>
          <a:p>
            <a:endParaRPr lang="en-US" sz="1500" b="0" dirty="0" smtClean="0">
              <a:latin typeface="Calibri" pitchFamily="34" charset="0"/>
              <a:cs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 smtClean="0">
                <a:solidFill>
                  <a:srgbClr val="0076B7"/>
                </a:solidFill>
                <a:latin typeface="Calibri" pitchFamily="34" charset="0"/>
                <a:cs typeface="Arial" charset="0"/>
              </a:rPr>
              <a:t>Sumerian Religion</a:t>
            </a:r>
            <a:endParaRPr lang="en-US" dirty="0">
              <a:solidFill>
                <a:srgbClr val="0076B7"/>
              </a:solidFill>
              <a:latin typeface="Calibri" pitchFamily="34" charset="0"/>
              <a:cs typeface="Arial" charset="0"/>
            </a:endParaRPr>
          </a:p>
          <a:p>
            <a:pPr marL="697230" lvl="1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b="0" dirty="0">
                <a:solidFill>
                  <a:srgbClr val="003300"/>
                </a:solidFill>
              </a:rPr>
              <a:t>Sumerian </a:t>
            </a:r>
            <a:r>
              <a:rPr lang="en-US" b="1" dirty="0">
                <a:solidFill>
                  <a:srgbClr val="E46C0A"/>
                </a:solidFill>
              </a:rPr>
              <a:t>polytheism</a:t>
            </a:r>
            <a:r>
              <a:rPr lang="en-US" b="0" dirty="0">
                <a:solidFill>
                  <a:srgbClr val="003300"/>
                </a:solidFill>
              </a:rPr>
              <a:t> was the basis for all Sumerian </a:t>
            </a:r>
            <a:r>
              <a:rPr lang="en-US" b="0" dirty="0" smtClean="0">
                <a:solidFill>
                  <a:srgbClr val="003300"/>
                </a:solidFill>
              </a:rPr>
              <a:t>society.</a:t>
            </a:r>
          </a:p>
          <a:p>
            <a:pPr lvl="2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en-US" dirty="0" smtClean="0">
                <a:solidFill>
                  <a:srgbClr val="003300"/>
                </a:solidFill>
              </a:rPr>
              <a:t>	– Polytheism </a:t>
            </a:r>
            <a:r>
              <a:rPr lang="en-US" dirty="0">
                <a:solidFill>
                  <a:srgbClr val="003300"/>
                </a:solidFill>
              </a:rPr>
              <a:t>is the worship of many gods.</a:t>
            </a:r>
          </a:p>
          <a:p>
            <a:pPr marL="697230" lvl="1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b="0" dirty="0">
                <a:solidFill>
                  <a:srgbClr val="003300"/>
                </a:solidFill>
              </a:rPr>
              <a:t>Gods had enormous powers.</a:t>
            </a:r>
          </a:p>
          <a:p>
            <a:pPr marL="697230" lvl="1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b="0" dirty="0" smtClean="0"/>
              <a:t>In Sumer, </a:t>
            </a:r>
            <a:r>
              <a:rPr lang="en-US" b="1" dirty="0" smtClean="0">
                <a:solidFill>
                  <a:srgbClr val="E46C0A"/>
                </a:solidFill>
              </a:rPr>
              <a:t>priests</a:t>
            </a:r>
            <a:r>
              <a:rPr lang="en-US" b="0" dirty="0" smtClean="0">
                <a:solidFill>
                  <a:srgbClr val="003300"/>
                </a:solidFill>
              </a:rPr>
              <a:t> </a:t>
            </a:r>
            <a:r>
              <a:rPr lang="en-US" b="0" dirty="0">
                <a:solidFill>
                  <a:srgbClr val="003300"/>
                </a:solidFill>
              </a:rPr>
              <a:t>had great statues </a:t>
            </a:r>
            <a:r>
              <a:rPr lang="en-US" b="0" dirty="0" smtClean="0">
                <a:solidFill>
                  <a:srgbClr val="003300"/>
                </a:solidFill>
              </a:rPr>
              <a:t>built.</a:t>
            </a:r>
            <a:endParaRPr lang="en-US" b="0" dirty="0">
              <a:solidFill>
                <a:srgbClr val="003300"/>
              </a:solidFill>
            </a:endParaRPr>
          </a:p>
          <a:p>
            <a:pPr marL="772160" lvl="2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en-US" dirty="0" smtClean="0">
                <a:solidFill>
                  <a:srgbClr val="003300"/>
                </a:solidFill>
              </a:rPr>
              <a:t>	– Priests </a:t>
            </a:r>
            <a:r>
              <a:rPr lang="en-US" dirty="0">
                <a:solidFill>
                  <a:srgbClr val="003300"/>
                </a:solidFill>
              </a:rPr>
              <a:t>were people who performed religious ceremonies.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62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85800" y="1905000"/>
            <a:ext cx="8077200" cy="36576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Arial" charset="0"/>
              </a:rPr>
              <a:t>Sumerian Social Order</a:t>
            </a:r>
          </a:p>
          <a:p>
            <a:pPr marL="834390" lvl="1" indent="-28575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b="0" dirty="0">
                <a:solidFill>
                  <a:srgbClr val="003300"/>
                </a:solidFill>
              </a:rPr>
              <a:t>T</a:t>
            </a:r>
            <a:r>
              <a:rPr lang="en-US" b="0" dirty="0" smtClean="0">
                <a:solidFill>
                  <a:srgbClr val="003300"/>
                </a:solidFill>
              </a:rPr>
              <a:t>he </a:t>
            </a:r>
            <a:r>
              <a:rPr lang="en-US" b="0" dirty="0">
                <a:solidFill>
                  <a:srgbClr val="003300"/>
                </a:solidFill>
              </a:rPr>
              <a:t>division of society by rank or </a:t>
            </a:r>
            <a:r>
              <a:rPr lang="en-US" b="0" dirty="0" smtClean="0">
                <a:solidFill>
                  <a:srgbClr val="003300"/>
                </a:solidFill>
              </a:rPr>
              <a:t>class is the </a:t>
            </a:r>
            <a:r>
              <a:rPr lang="en-US" b="1" dirty="0" smtClean="0">
                <a:solidFill>
                  <a:srgbClr val="DC5924"/>
                </a:solidFill>
              </a:rPr>
              <a:t>social hierarchy</a:t>
            </a:r>
            <a:r>
              <a:rPr lang="en-US" b="0" dirty="0" smtClean="0">
                <a:solidFill>
                  <a:srgbClr val="003300"/>
                </a:solidFill>
              </a:rPr>
              <a:t>.</a:t>
            </a:r>
            <a:endParaRPr lang="en-US" b="0" dirty="0">
              <a:solidFill>
                <a:srgbClr val="003300"/>
              </a:solidFill>
            </a:endParaRPr>
          </a:p>
          <a:p>
            <a:pPr marL="834390" lvl="1" indent="-28575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b="0" dirty="0">
                <a:solidFill>
                  <a:srgbClr val="003300"/>
                </a:solidFill>
              </a:rPr>
              <a:t>Kings were at the top of the order because they claimed to be chosen to rule by the gods.</a:t>
            </a:r>
          </a:p>
          <a:p>
            <a:pPr marL="834390" lvl="1" indent="-28575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b="0" dirty="0">
                <a:solidFill>
                  <a:srgbClr val="003300"/>
                </a:solidFill>
              </a:rPr>
              <a:t>Social order</a:t>
            </a:r>
          </a:p>
          <a:p>
            <a:pPr marL="1211580" lvl="2" indent="-165100">
              <a:spcBef>
                <a:spcPct val="50000"/>
              </a:spcBef>
              <a:defRPr/>
            </a:pPr>
            <a:r>
              <a:rPr lang="en-US" sz="1500" dirty="0">
                <a:solidFill>
                  <a:srgbClr val="003300"/>
                </a:solidFill>
              </a:rPr>
              <a:t>Kings</a:t>
            </a:r>
          </a:p>
          <a:p>
            <a:pPr marL="1211580" lvl="2" indent="-165100">
              <a:spcBef>
                <a:spcPct val="50000"/>
              </a:spcBef>
              <a:defRPr/>
            </a:pPr>
            <a:r>
              <a:rPr lang="en-US" sz="1500" dirty="0">
                <a:solidFill>
                  <a:srgbClr val="003300"/>
                </a:solidFill>
              </a:rPr>
              <a:t>Priests</a:t>
            </a:r>
          </a:p>
          <a:p>
            <a:pPr marL="1211580" lvl="2" indent="-165100">
              <a:spcBef>
                <a:spcPct val="50000"/>
              </a:spcBef>
              <a:defRPr/>
            </a:pPr>
            <a:r>
              <a:rPr lang="en-US" sz="1500" dirty="0">
                <a:solidFill>
                  <a:srgbClr val="003300"/>
                </a:solidFill>
              </a:rPr>
              <a:t>Skilled craftspeople, merchants, and traders</a:t>
            </a:r>
          </a:p>
          <a:p>
            <a:pPr marL="1211580" lvl="2" indent="-165100">
              <a:spcBef>
                <a:spcPct val="50000"/>
              </a:spcBef>
              <a:defRPr/>
            </a:pPr>
            <a:r>
              <a:rPr lang="en-US" sz="1500" dirty="0">
                <a:solidFill>
                  <a:srgbClr val="003300"/>
                </a:solidFill>
              </a:rPr>
              <a:t>Large working class of farmers and laborers</a:t>
            </a:r>
          </a:p>
          <a:p>
            <a:pPr marL="1211580" lvl="2" indent="-165100">
              <a:spcBef>
                <a:spcPct val="50000"/>
              </a:spcBef>
              <a:defRPr/>
            </a:pPr>
            <a:r>
              <a:rPr lang="en-US" sz="1500" dirty="0">
                <a:solidFill>
                  <a:srgbClr val="003300"/>
                </a:solidFill>
              </a:rPr>
              <a:t>Slaves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681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85800" y="1905000"/>
            <a:ext cx="8077200" cy="36576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Arial" charset="0"/>
              </a:rPr>
              <a:t>Men and Women in Sumer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b="0" dirty="0">
                <a:solidFill>
                  <a:srgbClr val="003300"/>
                </a:solidFill>
              </a:rPr>
              <a:t>Men generally held the political power and made laws.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b="0" dirty="0">
                <a:solidFill>
                  <a:srgbClr val="003300"/>
                </a:solidFill>
              </a:rPr>
              <a:t>Women generally took care of the home and children.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b="0" dirty="0">
                <a:solidFill>
                  <a:srgbClr val="003300"/>
                </a:solidFill>
              </a:rPr>
              <a:t>Education was generally reserved for men, but some upper class women were educated.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b="0" dirty="0">
                <a:solidFill>
                  <a:srgbClr val="003300"/>
                </a:solidFill>
              </a:rPr>
              <a:t>Some women were priestesses in Sumerian temples.</a:t>
            </a:r>
          </a:p>
          <a:p>
            <a:pPr marL="1211580" lvl="2" indent="-16510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1500" dirty="0">
                <a:solidFill>
                  <a:srgbClr val="003300"/>
                </a:solidFill>
              </a:rPr>
              <a:t>Enheduanna, a priestess who wrote hymns, is the first known female </a:t>
            </a:r>
            <a:r>
              <a:rPr lang="en-US" sz="1500" dirty="0" smtClean="0">
                <a:solidFill>
                  <a:srgbClr val="003300"/>
                </a:solidFill>
              </a:rPr>
              <a:t>writer </a:t>
            </a:r>
            <a:r>
              <a:rPr lang="en-US" sz="1500" dirty="0">
                <a:solidFill>
                  <a:srgbClr val="003300"/>
                </a:solidFill>
              </a:rPr>
              <a:t>in history.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351750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13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Invention of Writing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Main Idea 3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b="0" dirty="0" smtClean="0">
                <a:solidFill>
                  <a:srgbClr val="003300"/>
                </a:solidFill>
              </a:rPr>
              <a:t>	The Sumerians invented the world’s first writing system.</a:t>
            </a:r>
          </a:p>
          <a:p>
            <a:pPr marL="834390" lvl="2" indent="-28575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b="0" dirty="0" smtClean="0">
                <a:solidFill>
                  <a:srgbClr val="003300"/>
                </a:solidFill>
              </a:rPr>
              <a:t>The </a:t>
            </a:r>
            <a:r>
              <a:rPr lang="en-US" b="1" dirty="0">
                <a:solidFill>
                  <a:srgbClr val="E46C0A"/>
                </a:solidFill>
              </a:rPr>
              <a:t>cuneiform</a:t>
            </a:r>
            <a:r>
              <a:rPr lang="en-US" b="0" dirty="0">
                <a:solidFill>
                  <a:srgbClr val="003300"/>
                </a:solidFill>
              </a:rPr>
              <a:t> system involved the use of sharp tools called styluses.</a:t>
            </a:r>
          </a:p>
          <a:p>
            <a:pPr marL="834390" lvl="2" indent="-28575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b="0" dirty="0">
                <a:solidFill>
                  <a:srgbClr val="003300"/>
                </a:solidFill>
              </a:rPr>
              <a:t>The Sumerians first used cuneiform to keep business records.</a:t>
            </a:r>
          </a:p>
          <a:p>
            <a:pPr marL="834390" lvl="2" indent="-28575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b="0" dirty="0">
                <a:solidFill>
                  <a:srgbClr val="003300"/>
                </a:solidFill>
              </a:rPr>
              <a:t>The Sumerians also used their writing skills to write books about history, poems, and math</a:t>
            </a:r>
            <a:r>
              <a:rPr lang="en-US" b="0" dirty="0" smtClean="0">
                <a:solidFill>
                  <a:srgbClr val="003300"/>
                </a:solidFill>
              </a:rPr>
              <a:t>.</a:t>
            </a:r>
            <a:endParaRPr lang="en-US" b="0" dirty="0">
              <a:solidFill>
                <a:srgbClr val="0033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497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31A146-59F7-204C-A7D6-E01EC24D14D0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The Invention of Writing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1600" dirty="0"/>
              <a:t>Cuneiform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b="0" dirty="0"/>
              <a:t>World’s first system of writing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b="0" dirty="0">
                <a:solidFill>
                  <a:schemeClr val="tx1"/>
                </a:solidFill>
              </a:rPr>
              <a:t>Cuneiform</a:t>
            </a:r>
            <a:r>
              <a:rPr lang="en-US" b="0" dirty="0"/>
              <a:t> symbols could represent syllables. Earlier </a:t>
            </a:r>
            <a:r>
              <a:rPr lang="en-US" dirty="0" smtClean="0">
                <a:solidFill>
                  <a:srgbClr val="E46C0A"/>
                </a:solidFill>
              </a:rPr>
              <a:t>pictographs </a:t>
            </a:r>
            <a:r>
              <a:rPr lang="en-US" b="0" dirty="0" smtClean="0"/>
              <a:t>had </a:t>
            </a:r>
            <a:r>
              <a:rPr lang="en-US" b="0" dirty="0"/>
              <a:t>represented only objects.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b="0" dirty="0"/>
              <a:t>The Sumerians wrote on clay tablets with a stylus.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1600" dirty="0"/>
              <a:t>Scribes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b="0" dirty="0"/>
              <a:t>Writers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b="0" dirty="0"/>
              <a:t>Kept track of items people traded and wrote down government records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b="0" dirty="0" smtClean="0"/>
              <a:t>Becoming a </a:t>
            </a:r>
            <a:r>
              <a:rPr lang="en-US" dirty="0" smtClean="0">
                <a:solidFill>
                  <a:srgbClr val="E46C0A"/>
                </a:solidFill>
              </a:rPr>
              <a:t>scribe</a:t>
            </a:r>
            <a:r>
              <a:rPr lang="en-US" b="0" dirty="0" smtClean="0"/>
              <a:t> was a way to </a:t>
            </a:r>
            <a:r>
              <a:rPr lang="en-US" b="0" dirty="0"/>
              <a:t>move up </a:t>
            </a:r>
            <a:r>
              <a:rPr lang="en-US" b="0" dirty="0" smtClean="0"/>
              <a:t>in social </a:t>
            </a:r>
            <a:r>
              <a:rPr lang="en-US" b="0" dirty="0"/>
              <a:t>class</a:t>
            </a:r>
            <a:r>
              <a:rPr lang="en-US" sz="1800" b="0" dirty="0">
                <a:solidFill>
                  <a:srgbClr val="FFFF99"/>
                </a:solidFill>
                <a:latin typeface="Verdana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1600" dirty="0"/>
              <a:t>Other</a:t>
            </a:r>
            <a:r>
              <a:rPr lang="en-US" b="0" dirty="0"/>
              <a:t> </a:t>
            </a:r>
            <a:r>
              <a:rPr lang="en-US" sz="1600" dirty="0"/>
              <a:t>Uses</a:t>
            </a:r>
            <a:r>
              <a:rPr lang="en-US" b="0" dirty="0"/>
              <a:t> 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b="0" dirty="0"/>
              <a:t>Wrote works of literature, stories, proverbs, and songs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b="0" dirty="0"/>
              <a:t>Wrote poems about the gods and military victories. 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b="0" dirty="0"/>
              <a:t>Created </a:t>
            </a:r>
            <a:r>
              <a:rPr lang="en-US" dirty="0">
                <a:solidFill>
                  <a:srgbClr val="E46C0A"/>
                </a:solidFill>
              </a:rPr>
              <a:t>epics</a:t>
            </a:r>
            <a:r>
              <a:rPr lang="en-US" b="0" dirty="0"/>
              <a:t>, long poems that tell the stories of heroes.</a:t>
            </a:r>
          </a:p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258889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Advances and Inventions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Main Idea </a:t>
            </a:r>
            <a:r>
              <a:rPr lang="en-US" dirty="0" smtClean="0"/>
              <a:t>4</a:t>
            </a:r>
            <a:endParaRPr lang="en-US" dirty="0"/>
          </a:p>
          <a:p>
            <a:pPr marL="623887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1500" b="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Technical advances and inventions changed Sumerian lives.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Technical Advances</a:t>
            </a:r>
          </a:p>
          <a:p>
            <a:pPr marL="285750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1500" b="0" dirty="0">
                <a:solidFill>
                  <a:srgbClr val="003300"/>
                </a:solidFill>
              </a:rPr>
              <a:t>Development of the wheel</a:t>
            </a:r>
          </a:p>
          <a:p>
            <a:pPr marL="749300" lvl="1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en-US" sz="1500" dirty="0" smtClean="0">
                <a:solidFill>
                  <a:srgbClr val="003300"/>
                </a:solidFill>
              </a:rPr>
              <a:t>– Used </a:t>
            </a:r>
            <a:r>
              <a:rPr lang="en-US" sz="1500" dirty="0">
                <a:solidFill>
                  <a:srgbClr val="003300"/>
                </a:solidFill>
              </a:rPr>
              <a:t>for carts and </a:t>
            </a:r>
            <a:r>
              <a:rPr lang="en-US" sz="1500" dirty="0" smtClean="0">
                <a:solidFill>
                  <a:srgbClr val="003300"/>
                </a:solidFill>
              </a:rPr>
              <a:t>wagons</a:t>
            </a:r>
          </a:p>
          <a:p>
            <a:pPr marL="749300" lvl="1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en-US" sz="1500" dirty="0" smtClean="0">
                <a:solidFill>
                  <a:srgbClr val="003300"/>
                </a:solidFill>
              </a:rPr>
              <a:t>– Potter’s </a:t>
            </a:r>
            <a:r>
              <a:rPr lang="en-US" sz="1500" dirty="0">
                <a:solidFill>
                  <a:srgbClr val="003300"/>
                </a:solidFill>
              </a:rPr>
              <a:t>wheel</a:t>
            </a:r>
          </a:p>
          <a:p>
            <a:pPr marL="285750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1500" b="0" dirty="0">
                <a:solidFill>
                  <a:srgbClr val="003300"/>
                </a:solidFill>
              </a:rPr>
              <a:t>The plow increased farm production.</a:t>
            </a:r>
          </a:p>
          <a:p>
            <a:pPr marL="285750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1500" b="0" dirty="0">
                <a:solidFill>
                  <a:srgbClr val="003300"/>
                </a:solidFill>
              </a:rPr>
              <a:t>Sewers under city </a:t>
            </a:r>
            <a:r>
              <a:rPr lang="en-US" sz="1500" b="0" dirty="0" smtClean="0">
                <a:solidFill>
                  <a:srgbClr val="003300"/>
                </a:solidFill>
              </a:rPr>
              <a:t>streets</a:t>
            </a:r>
            <a:endParaRPr lang="en-US" dirty="0"/>
          </a:p>
          <a:p>
            <a:pPr marL="285750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1500" b="0" dirty="0" smtClean="0">
                <a:solidFill>
                  <a:srgbClr val="003300"/>
                </a:solidFill>
              </a:rPr>
              <a:t>Created tools out of bronze</a:t>
            </a:r>
            <a:endParaRPr lang="en-US" sz="1500" b="0" dirty="0">
              <a:solidFill>
                <a:srgbClr val="003300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Math and Sciences</a:t>
            </a:r>
          </a:p>
          <a:p>
            <a:pPr marL="285750" indent="-285750">
              <a:buFont typeface="Arial"/>
              <a:buChar char="•"/>
            </a:pPr>
            <a:r>
              <a:rPr lang="en-US" sz="1500" b="0" dirty="0" smtClean="0">
                <a:solidFill>
                  <a:srgbClr val="003300"/>
                </a:solidFill>
              </a:rPr>
              <a:t>Number </a:t>
            </a:r>
            <a:r>
              <a:rPr lang="en-US" sz="1500" b="0" dirty="0">
                <a:solidFill>
                  <a:srgbClr val="003300"/>
                </a:solidFill>
              </a:rPr>
              <a:t>system based on </a:t>
            </a:r>
            <a:r>
              <a:rPr lang="en-US" sz="1500" b="0" dirty="0" smtClean="0">
                <a:solidFill>
                  <a:srgbClr val="003300"/>
                </a:solidFill>
              </a:rPr>
              <a:t>60</a:t>
            </a:r>
          </a:p>
          <a:p>
            <a:pPr marL="285750" indent="-285750">
              <a:buFont typeface="Arial"/>
              <a:buChar char="•"/>
            </a:pPr>
            <a:r>
              <a:rPr lang="en-US" sz="1500" b="0" dirty="0" smtClean="0">
                <a:solidFill>
                  <a:srgbClr val="003300"/>
                </a:solidFill>
              </a:rPr>
              <a:t>Calculated areas of rectangles and triangles</a:t>
            </a:r>
          </a:p>
          <a:p>
            <a:pPr marL="285750" indent="-285750">
              <a:buFont typeface="Arial"/>
              <a:buChar char="•"/>
            </a:pPr>
            <a:r>
              <a:rPr lang="en-US" sz="1500" b="0" dirty="0" smtClean="0">
                <a:solidFill>
                  <a:srgbClr val="003300"/>
                </a:solidFill>
              </a:rPr>
              <a:t>Listed names </a:t>
            </a:r>
            <a:r>
              <a:rPr lang="en-US" sz="1500" b="0" dirty="0">
                <a:solidFill>
                  <a:srgbClr val="003300"/>
                </a:solidFill>
              </a:rPr>
              <a:t>of animals, plants, and minerals</a:t>
            </a:r>
          </a:p>
          <a:p>
            <a:pPr marL="285750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1500" b="0" dirty="0">
                <a:solidFill>
                  <a:srgbClr val="003300"/>
                </a:solidFill>
              </a:rPr>
              <a:t>Used medicines for healing and catalogued medical knowledge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471047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Arts of Sumer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Main Idea </a:t>
            </a:r>
            <a:r>
              <a:rPr lang="en-US" dirty="0" smtClean="0"/>
              <a:t>5</a:t>
            </a:r>
          </a:p>
          <a:p>
            <a:pPr marL="623887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1500" b="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Many types of art developed in Sumer.</a:t>
            </a:r>
            <a:endParaRPr lang="en-US" sz="1500" b="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1500" b="0" dirty="0" smtClean="0">
                <a:solidFill>
                  <a:schemeClr val="tx1"/>
                </a:solidFill>
              </a:rPr>
              <a:t>Sumerians were skilled in </a:t>
            </a:r>
            <a:r>
              <a:rPr lang="en-US" sz="1500" dirty="0" smtClean="0">
                <a:solidFill>
                  <a:srgbClr val="DC5924"/>
                </a:solidFill>
              </a:rPr>
              <a:t>architecture</a:t>
            </a:r>
            <a:r>
              <a:rPr lang="en-US" sz="1500" b="0" dirty="0" smtClean="0">
                <a:solidFill>
                  <a:schemeClr val="tx1"/>
                </a:solidFill>
              </a:rPr>
              <a:t>.</a:t>
            </a:r>
            <a:endParaRPr lang="en-US" sz="1500" b="0" dirty="0">
              <a:solidFill>
                <a:schemeClr val="tx1"/>
              </a:solidFill>
            </a:endParaRP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1500" b="0" dirty="0" smtClean="0">
                <a:solidFill>
                  <a:schemeClr val="tx1"/>
                </a:solidFill>
              </a:rPr>
              <a:t>Rulers </a:t>
            </a:r>
            <a:r>
              <a:rPr lang="en-US" sz="1500" b="0" dirty="0">
                <a:solidFill>
                  <a:schemeClr val="tx1"/>
                </a:solidFill>
              </a:rPr>
              <a:t>lived in large palaces.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1500" b="0" dirty="0">
                <a:solidFill>
                  <a:schemeClr val="tx1"/>
                </a:solidFill>
              </a:rPr>
              <a:t>Most Sumerians lived in houses with many rooms around a small courtyard.  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1500" b="0" dirty="0" smtClean="0">
                <a:solidFill>
                  <a:schemeClr val="tx1"/>
                </a:solidFill>
              </a:rPr>
              <a:t>A </a:t>
            </a:r>
            <a:r>
              <a:rPr lang="en-US" sz="1500" dirty="0">
                <a:solidFill>
                  <a:schemeClr val="accent5"/>
                </a:solidFill>
              </a:rPr>
              <a:t>ziggurat</a:t>
            </a:r>
            <a:r>
              <a:rPr lang="en-US" sz="1500" b="0" dirty="0">
                <a:solidFill>
                  <a:schemeClr val="tx1"/>
                </a:solidFill>
              </a:rPr>
              <a:t>, or pyramid-shaped temple tower, rose above each city.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The Arts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tabLst>
                <a:tab pos="228600" algn="l"/>
              </a:tabLst>
              <a:defRPr/>
            </a:pPr>
            <a:r>
              <a:rPr lang="en-US" sz="1500" b="0" dirty="0">
                <a:solidFill>
                  <a:schemeClr val="tx1"/>
                </a:solidFill>
              </a:rPr>
              <a:t>Sculptors produced many statues of the gods for their temples.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tabLst>
                <a:tab pos="228600" algn="l"/>
              </a:tabLst>
              <a:defRPr/>
            </a:pPr>
            <a:r>
              <a:rPr lang="en-US" sz="1500" b="0" dirty="0">
                <a:solidFill>
                  <a:schemeClr val="tx1"/>
                </a:solidFill>
              </a:rPr>
              <a:t>Jewelry was a popular item made from imported gold, silver, and gems.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tabLst>
                <a:tab pos="228600" algn="l"/>
              </a:tabLst>
              <a:defRPr/>
            </a:pPr>
            <a:r>
              <a:rPr lang="en-US" sz="1500" b="0" dirty="0">
                <a:solidFill>
                  <a:schemeClr val="tx1"/>
                </a:solidFill>
              </a:rPr>
              <a:t>Engraved cylinder seals are one of Sumer’s most famous types of art</a:t>
            </a:r>
            <a:r>
              <a:rPr lang="en-US" sz="1500" b="0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tabLst>
                <a:tab pos="228600" algn="l"/>
              </a:tabLst>
              <a:defRPr/>
            </a:pPr>
            <a:r>
              <a:rPr lang="en-US" sz="1500" b="0" dirty="0" smtClean="0">
                <a:solidFill>
                  <a:schemeClr val="tx1"/>
                </a:solidFill>
              </a:rPr>
              <a:t>Music was played for entertainment and worship.</a:t>
            </a:r>
            <a:endParaRPr lang="en-US" sz="15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2924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Military Empires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The Big </a:t>
            </a:r>
            <a:r>
              <a:rPr lang="en-US" dirty="0"/>
              <a:t>Idea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After </a:t>
            </a:r>
            <a:r>
              <a:rPr lang="en-US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the Sumerians, many cultures ruled parts of the Fertile </a:t>
            </a:r>
            <a:r>
              <a:rPr lang="en-US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Crescent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Main Ideas</a:t>
            </a:r>
          </a:p>
          <a:p>
            <a:pPr marL="909637" indent="-285750">
              <a:lnSpc>
                <a:spcPct val="9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1500" b="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The Babylonians conquered Mesopotamia and created a code of law.</a:t>
            </a:r>
          </a:p>
          <a:p>
            <a:pPr marL="909637" indent="-285750">
              <a:lnSpc>
                <a:spcPct val="9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1500" b="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Invasions of Mesopotamia changed the region’s culture.</a:t>
            </a:r>
          </a:p>
          <a:p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55593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Babylonians Conquer Mesopotamia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  <a:cs typeface="Arial" charset="0"/>
              </a:rPr>
              <a:t>Main Idea </a:t>
            </a:r>
            <a:r>
              <a:rPr lang="en-US" dirty="0" smtClean="0">
                <a:latin typeface="Calibri" pitchFamily="34" charset="0"/>
                <a:cs typeface="Arial" charset="0"/>
              </a:rPr>
              <a:t>1</a:t>
            </a:r>
            <a:endParaRPr lang="en-US" dirty="0">
              <a:latin typeface="Calibri" pitchFamily="34" charset="0"/>
              <a:cs typeface="Arial" charset="0"/>
            </a:endParaRPr>
          </a:p>
          <a:p>
            <a:r>
              <a:rPr lang="en-US" sz="1500" b="0" dirty="0" smtClean="0">
                <a:latin typeface="Calibri" pitchFamily="34" charset="0"/>
                <a:cs typeface="Arial" charset="0"/>
              </a:rPr>
              <a:t>The Babylonians conquered Mesopotamia and created a code of law. </a:t>
            </a:r>
            <a:endParaRPr lang="en-US" sz="1500" b="0" dirty="0">
              <a:latin typeface="Calibri" pitchFamily="34" charset="0"/>
              <a:cs typeface="Arial" charset="0"/>
            </a:endParaRPr>
          </a:p>
          <a:p>
            <a:endParaRPr lang="en-US" sz="1500" b="0" dirty="0" smtClean="0">
              <a:solidFill>
                <a:srgbClr val="0076B7"/>
              </a:solidFill>
              <a:latin typeface="Calibri" pitchFamily="34" charset="0"/>
              <a:cs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 smtClean="0">
                <a:solidFill>
                  <a:srgbClr val="0076B7"/>
                </a:solidFill>
                <a:latin typeface="Calibri" pitchFamily="34" charset="0"/>
                <a:cs typeface="Arial" charset="0"/>
              </a:rPr>
              <a:t>The Rise of Babylon</a:t>
            </a:r>
            <a:endParaRPr lang="en-US" sz="1500" b="0" dirty="0" smtClean="0">
              <a:solidFill>
                <a:srgbClr val="0076B7"/>
              </a:solidFill>
            </a:endParaRPr>
          </a:p>
          <a:p>
            <a:pPr marL="697230" lvl="1" indent="-285750">
              <a:spcBef>
                <a:spcPct val="20000"/>
              </a:spcBef>
              <a:buFont typeface="Arial"/>
              <a:buChar char="•"/>
              <a:defRPr/>
            </a:pPr>
            <a:r>
              <a:rPr lang="en-US" b="0" dirty="0" smtClean="0"/>
              <a:t>After Ur lost power, other groups fought to control the region</a:t>
            </a:r>
          </a:p>
          <a:p>
            <a:pPr marL="697230" lvl="1" indent="-285750">
              <a:spcBef>
                <a:spcPct val="20000"/>
              </a:spcBef>
              <a:buFont typeface="Arial"/>
              <a:buChar char="•"/>
              <a:defRPr/>
            </a:pPr>
            <a:r>
              <a:rPr lang="en-US" b="0" dirty="0" smtClean="0"/>
              <a:t>Babylon was home to a powerful government</a:t>
            </a:r>
          </a:p>
          <a:p>
            <a:pPr marL="697230" lvl="1" indent="-285750">
              <a:spcBef>
                <a:spcPct val="20000"/>
              </a:spcBef>
              <a:buFont typeface="Arial"/>
              <a:buChar char="•"/>
              <a:defRPr/>
            </a:pPr>
            <a:r>
              <a:rPr lang="en-US" b="0" dirty="0" smtClean="0"/>
              <a:t>A man named </a:t>
            </a:r>
            <a:r>
              <a:rPr lang="en-US" b="1" dirty="0" smtClean="0">
                <a:solidFill>
                  <a:schemeClr val="accent5"/>
                </a:solidFill>
              </a:rPr>
              <a:t>Hammurabi</a:t>
            </a:r>
            <a:r>
              <a:rPr lang="en-US" b="0" dirty="0" smtClean="0"/>
              <a:t> became Babylon’s </a:t>
            </a:r>
            <a:r>
              <a:rPr lang="en-US" b="0" dirty="0"/>
              <a:t>king and the city’s greatest </a:t>
            </a:r>
            <a:r>
              <a:rPr lang="en-US" b="1" dirty="0">
                <a:solidFill>
                  <a:srgbClr val="DC5924"/>
                </a:solidFill>
              </a:rPr>
              <a:t>monarch</a:t>
            </a:r>
            <a:r>
              <a:rPr lang="en-US" b="0" dirty="0"/>
              <a:t>, or ruler of a kingdom or empire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1133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85800" y="1905000"/>
            <a:ext cx="8077200" cy="36576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Arial" charset="0"/>
              </a:rPr>
              <a:t>Hammurabi’s Code</a:t>
            </a:r>
          </a:p>
          <a:p>
            <a:pPr marL="834390" lvl="1" indent="-285750">
              <a:spcBef>
                <a:spcPct val="20000"/>
              </a:spcBef>
              <a:defRPr/>
            </a:pPr>
            <a:r>
              <a:rPr lang="en-US" dirty="0" smtClean="0"/>
              <a:t>Hammurabi was a brilliant </a:t>
            </a:r>
            <a:r>
              <a:rPr lang="en-US" dirty="0"/>
              <a:t>war leader who brought all of Mesopotamia into his Babylonian Empire</a:t>
            </a:r>
          </a:p>
          <a:p>
            <a:pPr marL="1245870" lvl="2" indent="-285750">
              <a:defRPr/>
            </a:pPr>
            <a:r>
              <a:rPr lang="en-US" sz="1500" b="0" dirty="0" smtClean="0">
                <a:solidFill>
                  <a:srgbClr val="000000"/>
                </a:solidFill>
              </a:rPr>
              <a:t>Oversaw </a:t>
            </a:r>
            <a:r>
              <a:rPr lang="en-US" sz="1500" b="0" dirty="0">
                <a:solidFill>
                  <a:srgbClr val="000000"/>
                </a:solidFill>
              </a:rPr>
              <a:t>building and irrigation projects and improved the tax system</a:t>
            </a:r>
          </a:p>
          <a:p>
            <a:pPr marL="834390" lvl="1" indent="-285750">
              <a:spcBef>
                <a:spcPct val="20000"/>
              </a:spcBef>
              <a:defRPr/>
            </a:pPr>
            <a:r>
              <a:rPr lang="en-US" b="0" dirty="0" smtClean="0">
                <a:solidFill>
                  <a:srgbClr val="000000"/>
                </a:solidFill>
              </a:rPr>
              <a:t>Developed </a:t>
            </a:r>
            <a:r>
              <a:rPr lang="en-US" b="0" dirty="0">
                <a:solidFill>
                  <a:srgbClr val="000000"/>
                </a:solidFill>
              </a:rPr>
              <a:t>a set of </a:t>
            </a:r>
            <a:r>
              <a:rPr lang="en-US" b="0" dirty="0" smtClean="0">
                <a:solidFill>
                  <a:srgbClr val="000000"/>
                </a:solidFill>
              </a:rPr>
              <a:t>282 laws </a:t>
            </a:r>
            <a:r>
              <a:rPr lang="en-US" b="0" dirty="0">
                <a:solidFill>
                  <a:srgbClr val="000000"/>
                </a:solidFill>
              </a:rPr>
              <a:t>that was written down for all to see</a:t>
            </a:r>
          </a:p>
          <a:p>
            <a:pPr marL="834390" lvl="1" indent="-285750">
              <a:spcBef>
                <a:spcPct val="50000"/>
              </a:spcBef>
              <a:defRPr/>
            </a:pPr>
            <a:r>
              <a:rPr lang="en-US" b="0" dirty="0" smtClean="0">
                <a:solidFill>
                  <a:srgbClr val="000000"/>
                </a:solidFill>
              </a:rPr>
              <a:t>The set of laws, </a:t>
            </a:r>
            <a:r>
              <a:rPr lang="en-US" b="1" dirty="0" smtClean="0">
                <a:solidFill>
                  <a:schemeClr val="accent5"/>
                </a:solidFill>
              </a:rPr>
              <a:t>Hammurabi’s Code</a:t>
            </a:r>
            <a:r>
              <a:rPr lang="en-US" b="0" dirty="0" smtClean="0">
                <a:solidFill>
                  <a:srgbClr val="000000"/>
                </a:solidFill>
              </a:rPr>
              <a:t>, contained </a:t>
            </a:r>
            <a:r>
              <a:rPr lang="en-US" b="0" dirty="0">
                <a:solidFill>
                  <a:srgbClr val="000000"/>
                </a:solidFill>
              </a:rPr>
              <a:t>some ideas still found in laws today. </a:t>
            </a:r>
          </a:p>
          <a:p>
            <a:pPr marL="834390" lvl="1" indent="-285750">
              <a:spcBef>
                <a:spcPct val="50000"/>
              </a:spcBef>
              <a:defRPr/>
            </a:pPr>
            <a:r>
              <a:rPr lang="en-US" b="0" dirty="0">
                <a:solidFill>
                  <a:srgbClr val="000000"/>
                </a:solidFill>
              </a:rPr>
              <a:t>Specific crimes brought specific penalties.</a:t>
            </a:r>
          </a:p>
          <a:p>
            <a:pPr marL="834390" lvl="1" indent="-285750">
              <a:spcBef>
                <a:spcPct val="50000"/>
              </a:spcBef>
              <a:defRPr/>
            </a:pPr>
            <a:r>
              <a:rPr lang="en-US" b="0" dirty="0">
                <a:solidFill>
                  <a:srgbClr val="000000"/>
                </a:solidFill>
              </a:rPr>
              <a:t>Social class was taken into account. It was a greater crime to injure a rich man than a poor one. </a:t>
            </a:r>
          </a:p>
          <a:p>
            <a:pPr marL="834390" lvl="1" indent="-285750">
              <a:spcBef>
                <a:spcPct val="50000"/>
              </a:spcBef>
              <a:defRPr/>
            </a:pPr>
            <a:r>
              <a:rPr lang="en-US" b="0" dirty="0">
                <a:solidFill>
                  <a:srgbClr val="000000"/>
                </a:solidFill>
              </a:rPr>
              <a:t>It was unique not only because of how thorough it was, but also because he wrote it down for all to see.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778012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Geography of the Fertile Crescent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The Big </a:t>
            </a:r>
            <a:r>
              <a:rPr lang="en-US" dirty="0"/>
              <a:t>Idea</a:t>
            </a:r>
          </a:p>
          <a:p>
            <a:pPr lvl="1"/>
            <a:r>
              <a:rPr lang="en-US" dirty="0" smtClean="0"/>
              <a:t>The valleys of the Tigris and Euphrates rivers were the site of the world’s first civilizations.</a:t>
            </a:r>
          </a:p>
          <a:p>
            <a:r>
              <a:rPr lang="en-US" dirty="0" smtClean="0"/>
              <a:t>Main Ideas</a:t>
            </a:r>
          </a:p>
          <a:p>
            <a:pPr marL="909637" indent="-285750">
              <a:lnSpc>
                <a:spcPct val="9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1500" b="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The rivers of Southwest Asia supported the growth of civilizations.</a:t>
            </a:r>
          </a:p>
          <a:p>
            <a:pPr marL="909637" indent="-285750">
              <a:lnSpc>
                <a:spcPct val="9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1500" b="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New farming techniques led to the growth of cities.</a:t>
            </a:r>
          </a:p>
          <a:p>
            <a:endParaRPr lang="en-US" dirty="0" smtClean="0"/>
          </a:p>
          <a:p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82432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Invasions of Mesopotamia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  <a:cs typeface="Arial" charset="0"/>
              </a:rPr>
              <a:t>Main Idea </a:t>
            </a:r>
            <a:r>
              <a:rPr lang="en-US" dirty="0" smtClean="0">
                <a:latin typeface="Calibri" pitchFamily="34" charset="0"/>
                <a:cs typeface="Arial" charset="0"/>
              </a:rPr>
              <a:t>2</a:t>
            </a:r>
          </a:p>
          <a:p>
            <a:r>
              <a:rPr lang="en-US" sz="1500" b="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Invasions </a:t>
            </a:r>
            <a:r>
              <a:rPr lang="en-US" sz="1500" b="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of Mesopotamia changed the region’s culture</a:t>
            </a:r>
            <a:r>
              <a:rPr lang="en-US" sz="1500" b="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.</a:t>
            </a:r>
          </a:p>
          <a:p>
            <a:endParaRPr lang="en-US" sz="1500" b="0" dirty="0" smtClean="0">
              <a:latin typeface="Calibri" pitchFamily="34" charset="0"/>
              <a:cs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 smtClean="0">
                <a:solidFill>
                  <a:srgbClr val="0076B7"/>
                </a:solidFill>
                <a:latin typeface="Calibri" pitchFamily="34" charset="0"/>
                <a:cs typeface="Arial" charset="0"/>
              </a:rPr>
              <a:t>The Hittites and Kassites</a:t>
            </a:r>
            <a:endParaRPr lang="en-US" sz="1500" b="0" dirty="0" smtClean="0">
              <a:solidFill>
                <a:srgbClr val="0076B7"/>
              </a:solidFill>
            </a:endParaRPr>
          </a:p>
          <a:p>
            <a:pPr marL="697230" lvl="1" indent="-285750">
              <a:lnSpc>
                <a:spcPct val="90000"/>
              </a:lnSpc>
              <a:buFont typeface="Arial"/>
              <a:buChar char="•"/>
              <a:defRPr/>
            </a:pPr>
            <a:r>
              <a:rPr lang="en-US" b="0" dirty="0">
                <a:solidFill>
                  <a:srgbClr val="003300"/>
                </a:solidFill>
              </a:rPr>
              <a:t>The Hittites were the first to master ironworking, so they made the strongest weapons of the </a:t>
            </a:r>
            <a:r>
              <a:rPr lang="en-US" b="0" dirty="0" smtClean="0">
                <a:solidFill>
                  <a:srgbClr val="003300"/>
                </a:solidFill>
              </a:rPr>
              <a:t>time.</a:t>
            </a:r>
          </a:p>
          <a:p>
            <a:pPr marL="697230" lvl="1" indent="-285750">
              <a:lnSpc>
                <a:spcPct val="90000"/>
              </a:lnSpc>
              <a:buFont typeface="Arial"/>
              <a:buChar char="•"/>
              <a:defRPr/>
            </a:pPr>
            <a:r>
              <a:rPr lang="en-US" b="0" dirty="0" smtClean="0">
                <a:solidFill>
                  <a:srgbClr val="003300"/>
                </a:solidFill>
              </a:rPr>
              <a:t>They </a:t>
            </a:r>
            <a:r>
              <a:rPr lang="en-US" b="0" dirty="0">
                <a:solidFill>
                  <a:srgbClr val="003300"/>
                </a:solidFill>
              </a:rPr>
              <a:t>used the </a:t>
            </a:r>
            <a:r>
              <a:rPr lang="en-US" b="1" dirty="0">
                <a:solidFill>
                  <a:srgbClr val="E46C0A"/>
                </a:solidFill>
              </a:rPr>
              <a:t>chariot</a:t>
            </a:r>
            <a:r>
              <a:rPr lang="en-US" b="0" dirty="0">
                <a:solidFill>
                  <a:srgbClr val="003300"/>
                </a:solidFill>
              </a:rPr>
              <a:t>,</a:t>
            </a:r>
            <a:r>
              <a:rPr lang="en-US" dirty="0">
                <a:solidFill>
                  <a:srgbClr val="003300"/>
                </a:solidFill>
              </a:rPr>
              <a:t> </a:t>
            </a:r>
            <a:r>
              <a:rPr lang="en-US" b="0" dirty="0">
                <a:solidFill>
                  <a:srgbClr val="003300"/>
                </a:solidFill>
              </a:rPr>
              <a:t>a wheeled, horse-drawn cart, which allowed them to move quickly around the battlefield</a:t>
            </a:r>
            <a:r>
              <a:rPr lang="en-US" b="0" dirty="0" smtClean="0">
                <a:solidFill>
                  <a:srgbClr val="003300"/>
                </a:solidFill>
              </a:rPr>
              <a:t>.</a:t>
            </a:r>
            <a:r>
              <a:rPr lang="en-US" b="0" dirty="0">
                <a:solidFill>
                  <a:srgbClr val="003300"/>
                </a:solidFill>
              </a:rPr>
              <a:t> </a:t>
            </a:r>
          </a:p>
          <a:p>
            <a:pPr marL="697230" lvl="1" indent="-285750">
              <a:lnSpc>
                <a:spcPct val="90000"/>
              </a:lnSpc>
              <a:buFont typeface="Arial"/>
              <a:buChar char="•"/>
              <a:defRPr/>
            </a:pPr>
            <a:r>
              <a:rPr lang="en-US" b="0" dirty="0" smtClean="0">
                <a:solidFill>
                  <a:srgbClr val="003300"/>
                </a:solidFill>
              </a:rPr>
              <a:t>They </a:t>
            </a:r>
            <a:r>
              <a:rPr lang="en-US" b="0" dirty="0">
                <a:solidFill>
                  <a:srgbClr val="003300"/>
                </a:solidFill>
              </a:rPr>
              <a:t>were taken over by the Kassites after their king was assassinated</a:t>
            </a:r>
            <a:r>
              <a:rPr lang="en-US" b="0" dirty="0" smtClean="0">
                <a:solidFill>
                  <a:srgbClr val="003300"/>
                </a:solidFill>
              </a:rPr>
              <a:t>.</a:t>
            </a:r>
            <a:endParaRPr lang="en-US" b="0" dirty="0">
              <a:solidFill>
                <a:srgbClr val="003300"/>
              </a:solidFill>
            </a:endParaRPr>
          </a:p>
          <a:p>
            <a:pPr marL="697230" lvl="1" indent="-285750">
              <a:lnSpc>
                <a:spcPct val="90000"/>
              </a:lnSpc>
              <a:buFont typeface="Arial"/>
              <a:buChar char="•"/>
              <a:defRPr/>
            </a:pPr>
            <a:r>
              <a:rPr lang="en-US" b="0" dirty="0">
                <a:solidFill>
                  <a:srgbClr val="003300"/>
                </a:solidFill>
              </a:rPr>
              <a:t>The Kassites ruled for almost 400 years</a:t>
            </a:r>
            <a:r>
              <a:rPr lang="en-US" b="0" dirty="0" smtClean="0">
                <a:solidFill>
                  <a:srgbClr val="003300"/>
                </a:solidFill>
              </a:rPr>
              <a:t>.</a:t>
            </a:r>
            <a:endParaRPr lang="en-US" b="0" dirty="0">
              <a:solidFill>
                <a:srgbClr val="0033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7943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31A146-59F7-204C-A7D6-E01EC24D14D0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The Assyrians</a:t>
            </a:r>
          </a:p>
          <a:p>
            <a:pPr marL="285750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1500" b="0" dirty="0">
                <a:solidFill>
                  <a:srgbClr val="003300"/>
                </a:solidFill>
              </a:rPr>
              <a:t>The Assyrians had a strong army that used chariots and iron weapons.</a:t>
            </a:r>
          </a:p>
          <a:p>
            <a:pPr marL="285750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1500" b="0" dirty="0">
                <a:solidFill>
                  <a:srgbClr val="003300"/>
                </a:solidFill>
              </a:rPr>
              <a:t>They spread terror before battles by looting villages and burning crops</a:t>
            </a:r>
            <a:r>
              <a:rPr lang="en-US" sz="1500" b="0" dirty="0" smtClean="0">
                <a:solidFill>
                  <a:srgbClr val="003300"/>
                </a:solidFill>
              </a:rPr>
              <a:t>.</a:t>
            </a:r>
            <a:r>
              <a:rPr lang="en-US" sz="1500" b="0" dirty="0">
                <a:solidFill>
                  <a:srgbClr val="003300"/>
                </a:solidFill>
              </a:rPr>
              <a:t> </a:t>
            </a:r>
            <a:endParaRPr lang="en-US" sz="1500" b="0" dirty="0" smtClean="0">
              <a:solidFill>
                <a:srgbClr val="003300"/>
              </a:solidFill>
            </a:endParaRPr>
          </a:p>
          <a:p>
            <a:pPr marL="285750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1500" b="0" dirty="0" smtClean="0">
                <a:solidFill>
                  <a:srgbClr val="003300"/>
                </a:solidFill>
              </a:rPr>
              <a:t>The government </a:t>
            </a:r>
            <a:r>
              <a:rPr lang="en-US" sz="1500" b="0" dirty="0">
                <a:solidFill>
                  <a:srgbClr val="003300"/>
                </a:solidFill>
              </a:rPr>
              <a:t>demanded heavy </a:t>
            </a:r>
            <a:r>
              <a:rPr lang="en-US" sz="1500" b="0" dirty="0" smtClean="0">
                <a:solidFill>
                  <a:srgbClr val="003300"/>
                </a:solidFill>
              </a:rPr>
              <a:t>taxes. </a:t>
            </a:r>
            <a:endParaRPr lang="en-US" sz="1500" b="0" dirty="0">
              <a:solidFill>
                <a:srgbClr val="003300"/>
              </a:solidFill>
            </a:endParaRPr>
          </a:p>
          <a:p>
            <a:pPr marL="285750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1500" b="0" dirty="0">
                <a:solidFill>
                  <a:srgbClr val="003300"/>
                </a:solidFill>
              </a:rPr>
              <a:t>Assyrian kings ruled their empire through local leaders who each governed a small area.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The Chaldeans</a:t>
            </a:r>
          </a:p>
          <a:p>
            <a:pPr marL="285750" indent="-285750">
              <a:spcBef>
                <a:spcPct val="50000"/>
              </a:spcBef>
              <a:buFont typeface="Arial"/>
              <a:buChar char="•"/>
              <a:defRPr/>
            </a:pPr>
            <a:r>
              <a:rPr lang="en-US" sz="1500" b="0" dirty="0">
                <a:solidFill>
                  <a:srgbClr val="003300"/>
                </a:solidFill>
              </a:rPr>
              <a:t>The Chaldeans attacked the Assyrians when they were weak and destroyed their empire.</a:t>
            </a:r>
          </a:p>
          <a:p>
            <a:pPr marL="285750" indent="-285750">
              <a:spcBef>
                <a:spcPct val="50000"/>
              </a:spcBef>
              <a:buFont typeface="Arial"/>
              <a:buChar char="•"/>
              <a:defRPr/>
            </a:pPr>
            <a:r>
              <a:rPr lang="en-US" sz="1500" dirty="0" smtClean="0">
                <a:solidFill>
                  <a:srgbClr val="E46C0A"/>
                </a:solidFill>
              </a:rPr>
              <a:t>Nebuchadnezzar</a:t>
            </a:r>
            <a:r>
              <a:rPr lang="en-US" sz="1500" b="0" dirty="0" smtClean="0">
                <a:solidFill>
                  <a:srgbClr val="003300"/>
                </a:solidFill>
              </a:rPr>
              <a:t> </a:t>
            </a:r>
            <a:r>
              <a:rPr lang="en-US" sz="1500" b="0" dirty="0">
                <a:solidFill>
                  <a:srgbClr val="003300"/>
                </a:solidFill>
              </a:rPr>
              <a:t>rebuilt Babylon into a beautiful city that had the famous Hanging Gardens.</a:t>
            </a:r>
          </a:p>
          <a:p>
            <a:pPr marL="285750" indent="-285750">
              <a:spcBef>
                <a:spcPct val="50000"/>
              </a:spcBef>
              <a:buFont typeface="Arial"/>
              <a:buChar char="•"/>
              <a:defRPr/>
            </a:pPr>
            <a:r>
              <a:rPr lang="en-US" sz="1500" b="0" dirty="0">
                <a:solidFill>
                  <a:srgbClr val="003300"/>
                </a:solidFill>
              </a:rPr>
              <a:t>They admired the Sumerian culture, studied their language, and built temples to Sumerian gods.</a:t>
            </a:r>
          </a:p>
          <a:p>
            <a:pPr marL="285750" indent="-285750">
              <a:spcBef>
                <a:spcPct val="50000"/>
              </a:spcBef>
              <a:buFont typeface="Arial"/>
              <a:buChar char="•"/>
              <a:defRPr/>
            </a:pPr>
            <a:r>
              <a:rPr lang="en-US" sz="1500" b="0" dirty="0">
                <a:solidFill>
                  <a:srgbClr val="003300"/>
                </a:solidFill>
              </a:rPr>
              <a:t>Babylon became a center for astronomy.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1770920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Phoenicians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LESSON 4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The Big </a:t>
            </a:r>
            <a:r>
              <a:rPr lang="en-US" dirty="0"/>
              <a:t>Idea</a:t>
            </a:r>
          </a:p>
          <a:p>
            <a:pPr lvl="1"/>
            <a:r>
              <a:rPr lang="en-US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The Phoenicians </a:t>
            </a:r>
            <a:r>
              <a:rPr lang="en-US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created a wealthy </a:t>
            </a:r>
            <a:r>
              <a:rPr lang="en-US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trading society </a:t>
            </a:r>
            <a:r>
              <a:rPr lang="en-US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along Mediterranean Sea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Main Ideas</a:t>
            </a:r>
          </a:p>
          <a:p>
            <a:pPr marL="909637" indent="-285750">
              <a:lnSpc>
                <a:spcPct val="9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1500" b="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The </a:t>
            </a:r>
            <a:r>
              <a:rPr lang="en-US" sz="1500" b="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Phoenicians built a trading society in the eastern Mediterranean region.</a:t>
            </a:r>
            <a:endParaRPr lang="en-US" sz="1500" b="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909637" indent="-285750">
              <a:lnSpc>
                <a:spcPct val="9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1500" b="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The Phoenicians developed one of the world’s first alphabets.</a:t>
            </a:r>
            <a:endParaRPr lang="en-US" sz="1500" b="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787454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Phoenicia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Main Idea 1</a:t>
            </a:r>
            <a:endParaRPr lang="en-US" dirty="0" smtClean="0"/>
          </a:p>
          <a:p>
            <a:pPr marL="623887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b="0" dirty="0" smtClean="0">
                <a:latin typeface="Calibri" pitchFamily="34" charset="0"/>
                <a:cs typeface="Arial" charset="0"/>
              </a:rPr>
              <a:t>The </a:t>
            </a:r>
            <a:r>
              <a:rPr lang="en-US" b="0" dirty="0">
                <a:latin typeface="Calibri" pitchFamily="34" charset="0"/>
                <a:cs typeface="Arial" charset="0"/>
              </a:rPr>
              <a:t>Phoenicians built a trading society in the eastern Mediterranean </a:t>
            </a:r>
            <a:r>
              <a:rPr lang="en-US" b="0" dirty="0" smtClean="0">
                <a:latin typeface="Calibri" pitchFamily="34" charset="0"/>
                <a:cs typeface="Arial" charset="0"/>
              </a:rPr>
              <a:t>region</a:t>
            </a:r>
            <a:r>
              <a:rPr lang="en-US" b="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.</a:t>
            </a:r>
          </a:p>
          <a:p>
            <a:endParaRPr lang="en-US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 smtClean="0">
                <a:solidFill>
                  <a:srgbClr val="006AAC"/>
                </a:solidFill>
                <a:latin typeface="Calibri" pitchFamily="34" charset="0"/>
                <a:cs typeface="Arial" charset="0"/>
              </a:rPr>
              <a:t>Phoenician City-States</a:t>
            </a:r>
            <a:endParaRPr lang="en-US" dirty="0">
              <a:solidFill>
                <a:srgbClr val="006AAC"/>
              </a:solidFill>
              <a:latin typeface="Calibri" pitchFamily="34" charset="0"/>
              <a:cs typeface="Arial" charset="0"/>
            </a:endParaRPr>
          </a:p>
          <a:p>
            <a:pPr marL="69723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1500" dirty="0" smtClean="0">
                <a:solidFill>
                  <a:srgbClr val="000000"/>
                </a:solidFill>
                <a:cs typeface="Calibri"/>
              </a:rPr>
              <a:t>Not a great military power</a:t>
            </a:r>
          </a:p>
          <a:p>
            <a:pPr marL="69723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1500" dirty="0" smtClean="0">
                <a:solidFill>
                  <a:srgbClr val="000000"/>
                </a:solidFill>
                <a:cs typeface="Calibri"/>
              </a:rPr>
              <a:t>Phoenician </a:t>
            </a:r>
            <a:r>
              <a:rPr lang="en-US" sz="1500" dirty="0">
                <a:solidFill>
                  <a:srgbClr val="000000"/>
                </a:solidFill>
                <a:cs typeface="Calibri"/>
              </a:rPr>
              <a:t>city-states includes Byblos, Sidon, and Tyre.</a:t>
            </a:r>
          </a:p>
          <a:p>
            <a:pPr marL="69723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1500" dirty="0">
                <a:solidFill>
                  <a:srgbClr val="000000"/>
                </a:solidFill>
                <a:cs typeface="Calibri"/>
              </a:rPr>
              <a:t>Ruled by kings or a council of elders</a:t>
            </a:r>
          </a:p>
          <a:p>
            <a:pPr marL="69723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1500" dirty="0">
                <a:solidFill>
                  <a:srgbClr val="000000"/>
                </a:solidFill>
                <a:cs typeface="Calibri"/>
              </a:rPr>
              <a:t>Government influenced by merchants</a:t>
            </a:r>
          </a:p>
          <a:p>
            <a:pPr marL="69723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1500" dirty="0">
                <a:solidFill>
                  <a:srgbClr val="000000"/>
                </a:solidFill>
                <a:cs typeface="Calibri"/>
              </a:rPr>
              <a:t>Lost independence when conquered by Persia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The Geography of Phoenicia</a:t>
            </a:r>
          </a:p>
          <a:p>
            <a:pPr marL="697230" lvl="1" indent="-285750">
              <a:lnSpc>
                <a:spcPct val="90000"/>
              </a:lnSpc>
            </a:pPr>
            <a:r>
              <a:rPr lang="en-US" sz="1500" dirty="0">
                <a:solidFill>
                  <a:srgbClr val="000000"/>
                </a:solidFill>
                <a:cs typeface="Calibri"/>
              </a:rPr>
              <a:t>Mountains to the north and east</a:t>
            </a:r>
          </a:p>
          <a:p>
            <a:pPr marL="697230" lvl="1" indent="-285750">
              <a:lnSpc>
                <a:spcPct val="90000"/>
              </a:lnSpc>
            </a:pPr>
            <a:r>
              <a:rPr lang="en-US" sz="1500" dirty="0">
                <a:solidFill>
                  <a:srgbClr val="000000"/>
                </a:solidFill>
                <a:cs typeface="Calibri"/>
              </a:rPr>
              <a:t>Access to the Mediterranean Sea for Trade</a:t>
            </a:r>
          </a:p>
          <a:p>
            <a:pPr marL="697230" lvl="1" indent="-285750">
              <a:lnSpc>
                <a:spcPct val="90000"/>
              </a:lnSpc>
            </a:pPr>
            <a:r>
              <a:rPr lang="en-US" sz="1500" dirty="0">
                <a:solidFill>
                  <a:srgbClr val="000000"/>
                </a:solidFill>
                <a:cs typeface="Calibri"/>
              </a:rPr>
              <a:t>Cedar trees for timber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9686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Phoenician Trade and Culture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  <a:cs typeface="Arial" charset="0"/>
              </a:rPr>
              <a:t>Main Idea 2</a:t>
            </a:r>
          </a:p>
          <a:p>
            <a:r>
              <a:rPr lang="en-US" sz="1500" b="0" dirty="0" smtClean="0">
                <a:latin typeface="Calibri" pitchFamily="34" charset="0"/>
                <a:cs typeface="Arial" charset="0"/>
              </a:rPr>
              <a:t>The Phoenicians developed one of the world’s first alphabets.</a:t>
            </a:r>
            <a:endParaRPr lang="en-US" sz="1500" b="0" dirty="0">
              <a:latin typeface="Calibri" pitchFamily="34" charset="0"/>
              <a:cs typeface="Arial" charset="0"/>
            </a:endParaRPr>
          </a:p>
          <a:p>
            <a:endParaRPr lang="en-US" sz="1500" b="0" dirty="0" smtClean="0">
              <a:latin typeface="Calibri" pitchFamily="34" charset="0"/>
              <a:cs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 smtClean="0">
                <a:solidFill>
                  <a:srgbClr val="0076B7"/>
                </a:solidFill>
                <a:latin typeface="Calibri" pitchFamily="34" charset="0"/>
                <a:cs typeface="Arial" charset="0"/>
              </a:rPr>
              <a:t>The Expansion of Trade</a:t>
            </a:r>
            <a:endParaRPr lang="en-US" sz="1500" b="0" dirty="0" smtClean="0">
              <a:solidFill>
                <a:srgbClr val="0076B7"/>
              </a:solidFill>
            </a:endParaRPr>
          </a:p>
          <a:p>
            <a:pPr marL="697230" lvl="1" indent="-285750">
              <a:spcBef>
                <a:spcPct val="20000"/>
              </a:spcBef>
              <a:buFont typeface="Arial"/>
              <a:buChar char="•"/>
              <a:defRPr/>
            </a:pPr>
            <a:r>
              <a:rPr lang="en-US" b="0" dirty="0" smtClean="0"/>
              <a:t>Phoenicians became expert sailors.</a:t>
            </a:r>
          </a:p>
          <a:p>
            <a:pPr marL="697230" lvl="1" indent="-285750">
              <a:spcBef>
                <a:spcPct val="20000"/>
              </a:spcBef>
              <a:buFont typeface="Arial"/>
              <a:buChar char="•"/>
              <a:defRPr/>
            </a:pPr>
            <a:r>
              <a:rPr lang="en-US" dirty="0" smtClean="0"/>
              <a:t>Ships used sails and oars</a:t>
            </a:r>
            <a:endParaRPr lang="en-US" b="0" dirty="0" smtClean="0"/>
          </a:p>
          <a:p>
            <a:pPr marL="697230" lvl="1" indent="-285750">
              <a:spcBef>
                <a:spcPct val="20000"/>
              </a:spcBef>
              <a:buFont typeface="Arial"/>
              <a:buChar char="•"/>
              <a:defRPr/>
            </a:pPr>
            <a:r>
              <a:rPr lang="en-US" b="0" dirty="0" smtClean="0"/>
              <a:t>Traded all around the Mediterranean Sea</a:t>
            </a:r>
          </a:p>
          <a:p>
            <a:pPr marL="697230" lvl="1" indent="-285750">
              <a:spcBef>
                <a:spcPct val="20000"/>
              </a:spcBef>
              <a:buFont typeface="Arial"/>
              <a:buChar char="•"/>
              <a:defRPr/>
            </a:pPr>
            <a:r>
              <a:rPr lang="en-US" b="0" dirty="0" smtClean="0"/>
              <a:t>Founded several new colonies, including Carthage</a:t>
            </a:r>
          </a:p>
          <a:p>
            <a:pPr marL="697230" lvl="1" indent="-285750">
              <a:spcBef>
                <a:spcPct val="20000"/>
              </a:spcBef>
              <a:buFont typeface="Arial"/>
              <a:buChar char="•"/>
              <a:defRPr/>
            </a:pPr>
            <a:r>
              <a:rPr lang="en-US" dirty="0" smtClean="0"/>
              <a:t>Traded timber, glass, purple fabric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6458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/>
              <a:t>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85800" y="1905000"/>
            <a:ext cx="8077200" cy="36576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Arial" charset="0"/>
              </a:rPr>
              <a:t>Phoenician Culture and Achievements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b="0" dirty="0" smtClean="0">
                <a:solidFill>
                  <a:srgbClr val="003300"/>
                </a:solidFill>
              </a:rPr>
              <a:t>Trading led to cultural exchange.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003300"/>
                </a:solidFill>
              </a:rPr>
              <a:t>Phoenician religion shared elements with the religions of surrounding civilizations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b="0" dirty="0" smtClean="0">
                <a:solidFill>
                  <a:srgbClr val="003300"/>
                </a:solidFill>
              </a:rPr>
              <a:t>Developed new navigation techniques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b="0" dirty="0" smtClean="0">
                <a:solidFill>
                  <a:srgbClr val="003300"/>
                </a:solidFill>
              </a:rPr>
              <a:t>Most important achievement was the </a:t>
            </a:r>
            <a:r>
              <a:rPr lang="en-US" b="1" dirty="0" smtClean="0">
                <a:solidFill>
                  <a:schemeClr val="accent5"/>
                </a:solidFill>
              </a:rPr>
              <a:t>alphabet</a:t>
            </a:r>
          </a:p>
          <a:p>
            <a:pPr lvl="2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000000"/>
                </a:solidFill>
              </a:rPr>
              <a:t>A set of letters that can be used to form words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000000"/>
                </a:solidFill>
              </a:rPr>
              <a:t>The English alphabet is based on the Phoenician one.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7924001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Persian Empire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LESSON 5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The Big </a:t>
            </a:r>
            <a:r>
              <a:rPr lang="en-US" dirty="0"/>
              <a:t>Idea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Over time the Persians came to rule a great empire, which eventually brought them into conflict with the Greeks.</a:t>
            </a:r>
            <a:endParaRPr lang="en-US" dirty="0" smtClean="0"/>
          </a:p>
          <a:p>
            <a:r>
              <a:rPr lang="en-US" dirty="0" smtClean="0"/>
              <a:t>Main Ideas</a:t>
            </a:r>
          </a:p>
          <a:p>
            <a:pPr marL="909637" indent="-285750">
              <a:lnSpc>
                <a:spcPct val="9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1500" b="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Persia became an empire under Cyrus the Great.</a:t>
            </a:r>
            <a:endParaRPr lang="en-US" sz="1500" b="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909637" indent="-285750">
              <a:lnSpc>
                <a:spcPct val="9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1500" b="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The Persian Empire grew stronger under Darius I.</a:t>
            </a:r>
          </a:p>
          <a:p>
            <a:pPr marL="909637" indent="-285750">
              <a:lnSpc>
                <a:spcPct val="9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1500" b="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The Persians fought Greece twice in the Persian Wars.</a:t>
            </a:r>
            <a:endParaRPr lang="en-US" sz="1500" b="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33426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Persia Becomes an Empire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  <a:cs typeface="Arial" charset="0"/>
              </a:rPr>
              <a:t>Main Idea </a:t>
            </a:r>
            <a:r>
              <a:rPr lang="en-US" dirty="0" smtClean="0">
                <a:latin typeface="Calibri" pitchFamily="34" charset="0"/>
                <a:cs typeface="Arial" charset="0"/>
              </a:rPr>
              <a:t>1</a:t>
            </a:r>
            <a:endParaRPr lang="en-US" dirty="0">
              <a:latin typeface="Calibri" pitchFamily="34" charset="0"/>
              <a:cs typeface="Arial" charset="0"/>
            </a:endParaRPr>
          </a:p>
          <a:p>
            <a:r>
              <a:rPr lang="en-US" sz="1500" b="0" dirty="0" smtClean="0">
                <a:latin typeface="Calibri" pitchFamily="34" charset="0"/>
                <a:cs typeface="Arial" charset="0"/>
              </a:rPr>
              <a:t>Persia became an empire under Cyrus the Great. </a:t>
            </a:r>
            <a:endParaRPr lang="en-US" sz="1500" b="0" dirty="0">
              <a:latin typeface="Calibri" pitchFamily="34" charset="0"/>
              <a:cs typeface="Arial" charset="0"/>
            </a:endParaRPr>
          </a:p>
          <a:p>
            <a:endParaRPr lang="en-US" sz="1500" b="0" dirty="0" smtClean="0">
              <a:latin typeface="Calibri" pitchFamily="34" charset="0"/>
              <a:cs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 smtClean="0">
                <a:solidFill>
                  <a:srgbClr val="0076B7"/>
                </a:solidFill>
                <a:latin typeface="Calibri" pitchFamily="34" charset="0"/>
                <a:cs typeface="Arial" charset="0"/>
              </a:rPr>
              <a:t>Cyrus the Great</a:t>
            </a:r>
            <a:endParaRPr lang="en-US" sz="1500" b="0" dirty="0">
              <a:solidFill>
                <a:srgbClr val="0076B7"/>
              </a:solidFill>
            </a:endParaRPr>
          </a:p>
          <a:p>
            <a:pPr marL="697230" lvl="1" indent="-285750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US" b="0" dirty="0" smtClean="0">
                <a:solidFill>
                  <a:srgbClr val="003300"/>
                </a:solidFill>
              </a:rPr>
              <a:t>Cyrus </a:t>
            </a:r>
            <a:r>
              <a:rPr lang="en-US" b="0" dirty="0">
                <a:solidFill>
                  <a:srgbClr val="003300"/>
                </a:solidFill>
              </a:rPr>
              <a:t>the Great won independence for Persia from the Medes, marking </a:t>
            </a:r>
            <a:r>
              <a:rPr lang="en-US" b="0" dirty="0" smtClean="0">
                <a:solidFill>
                  <a:srgbClr val="003300"/>
                </a:solidFill>
              </a:rPr>
              <a:t>the </a:t>
            </a:r>
            <a:r>
              <a:rPr lang="en-US" b="0" dirty="0">
                <a:solidFill>
                  <a:srgbClr val="003300"/>
                </a:solidFill>
              </a:rPr>
              <a:t>beginning of the Persian </a:t>
            </a:r>
            <a:r>
              <a:rPr lang="en-US" b="0" dirty="0" smtClean="0">
                <a:solidFill>
                  <a:srgbClr val="003300"/>
                </a:solidFill>
              </a:rPr>
              <a:t>Empire.</a:t>
            </a:r>
          </a:p>
          <a:p>
            <a:pPr marL="697230" lvl="1" indent="-285750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US" b="0" dirty="0" smtClean="0">
                <a:solidFill>
                  <a:srgbClr val="003300"/>
                </a:solidFill>
              </a:rPr>
              <a:t>Cyrus </a:t>
            </a:r>
            <a:r>
              <a:rPr lang="en-US" b="0" dirty="0">
                <a:solidFill>
                  <a:srgbClr val="003300"/>
                </a:solidFill>
              </a:rPr>
              <a:t>conquered many people but let them keep their own </a:t>
            </a:r>
            <a:r>
              <a:rPr lang="en-US" b="0" dirty="0" smtClean="0">
                <a:solidFill>
                  <a:srgbClr val="003300"/>
                </a:solidFill>
              </a:rPr>
              <a:t>customs.</a:t>
            </a:r>
          </a:p>
          <a:p>
            <a:pPr marL="697230" lvl="1" indent="-285750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US" b="0" dirty="0" smtClean="0">
                <a:solidFill>
                  <a:srgbClr val="003300"/>
                </a:solidFill>
              </a:rPr>
              <a:t>This </a:t>
            </a:r>
            <a:r>
              <a:rPr lang="en-US" b="0" dirty="0">
                <a:solidFill>
                  <a:srgbClr val="003300"/>
                </a:solidFill>
              </a:rPr>
              <a:t>kept people from rebelling against his strong empire</a:t>
            </a:r>
            <a:r>
              <a:rPr lang="en-US" b="0" dirty="0" smtClean="0">
                <a:solidFill>
                  <a:srgbClr val="003300"/>
                </a:solidFill>
              </a:rPr>
              <a:t>.</a:t>
            </a:r>
          </a:p>
          <a:p>
            <a:pPr marL="697230" lvl="1" indent="-285750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US" dirty="0" smtClean="0">
                <a:solidFill>
                  <a:srgbClr val="003300"/>
                </a:solidFill>
              </a:rPr>
              <a:t>He was so successful that he became known as </a:t>
            </a:r>
            <a:r>
              <a:rPr lang="en-US" b="1" dirty="0" smtClean="0">
                <a:solidFill>
                  <a:schemeClr val="accent5"/>
                </a:solidFill>
              </a:rPr>
              <a:t>Cyrus the Great</a:t>
            </a:r>
            <a:r>
              <a:rPr lang="en-US" dirty="0" smtClean="0">
                <a:solidFill>
                  <a:srgbClr val="003300"/>
                </a:solidFill>
              </a:rPr>
              <a:t>.</a:t>
            </a:r>
            <a:endParaRPr lang="en-US" b="0" dirty="0">
              <a:solidFill>
                <a:srgbClr val="0033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2571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85800" y="1905000"/>
            <a:ext cx="8077200" cy="36576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Arial" charset="0"/>
              </a:rPr>
              <a:t>The Persian Army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dirty="0" smtClean="0"/>
              <a:t>Cyrus was successful because he had a strong powerful army. 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dirty="0" smtClean="0"/>
              <a:t>This </a:t>
            </a:r>
            <a:r>
              <a:rPr lang="en-US" dirty="0"/>
              <a:t>army was strong because it was well organized and loyal</a:t>
            </a:r>
            <a:r>
              <a:rPr lang="en-US" dirty="0" smtClean="0"/>
              <a:t>.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dirty="0" smtClean="0"/>
              <a:t>The </a:t>
            </a:r>
            <a:r>
              <a:rPr lang="en-US" dirty="0"/>
              <a:t>army was composed of Immortals, which were 10,000 soldiers chosen for their bravery and skill</a:t>
            </a:r>
            <a:r>
              <a:rPr lang="en-US" dirty="0" smtClean="0"/>
              <a:t>.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dirty="0"/>
              <a:t>The army also had a </a:t>
            </a:r>
            <a:r>
              <a:rPr lang="en-US" b="1" dirty="0">
                <a:solidFill>
                  <a:srgbClr val="DC5924"/>
                </a:solidFill>
              </a:rPr>
              <a:t>cavalry</a:t>
            </a:r>
            <a:r>
              <a:rPr lang="en-US" dirty="0"/>
              <a:t>, a unit of soldiers who ride horses. Cyrus used the cavalry to charge at and shoot enemies with arrows.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dirty="0"/>
              <a:t>Together the components of the army could defeat almost any enemy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7262531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29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Persian Empire Grows Stronger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Main Idea 2</a:t>
            </a:r>
          </a:p>
          <a:p>
            <a:r>
              <a:rPr lang="en-US" sz="1500" b="0" dirty="0" smtClean="0"/>
              <a:t>The Persian Empire grew stronger under Darius I.</a:t>
            </a:r>
          </a:p>
          <a:p>
            <a:pPr marL="857250" indent="-285750">
              <a:spcBef>
                <a:spcPct val="50000"/>
              </a:spcBef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en-US" sz="1500" b="0" dirty="0">
                <a:solidFill>
                  <a:srgbClr val="003300"/>
                </a:solidFill>
              </a:rPr>
              <a:t>Within four years of Cambyses’ death, a young prince named </a:t>
            </a:r>
            <a:r>
              <a:rPr lang="en-US" sz="1500" dirty="0">
                <a:solidFill>
                  <a:schemeClr val="accent5"/>
                </a:solidFill>
              </a:rPr>
              <a:t>Darius I </a:t>
            </a:r>
            <a:r>
              <a:rPr lang="en-US" sz="1500" b="0" dirty="0">
                <a:solidFill>
                  <a:srgbClr val="003300"/>
                </a:solidFill>
              </a:rPr>
              <a:t>claimed the throne.</a:t>
            </a:r>
          </a:p>
          <a:p>
            <a:pPr marL="857250" indent="-285750">
              <a:spcBef>
                <a:spcPct val="50000"/>
              </a:spcBef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en-US" sz="1500" b="0" dirty="0">
                <a:solidFill>
                  <a:srgbClr val="003300"/>
                </a:solidFill>
              </a:rPr>
              <a:t>He killed all his rivals for power and then worked to restore order in Persia.</a:t>
            </a:r>
          </a:p>
          <a:p>
            <a:r>
              <a:rPr lang="en-US" dirty="0" smtClean="0">
                <a:solidFill>
                  <a:srgbClr val="0076B7"/>
                </a:solidFill>
                <a:cs typeface="Arial" charset="0"/>
              </a:rPr>
              <a:t>Political Organization</a:t>
            </a:r>
            <a:endParaRPr lang="en-US" b="0" dirty="0">
              <a:solidFill>
                <a:srgbClr val="0076B7"/>
              </a:solidFill>
            </a:endParaRPr>
          </a:p>
          <a:p>
            <a:pPr marL="697230" lvl="1" indent="-285750">
              <a:lnSpc>
                <a:spcPct val="80000"/>
              </a:lnSpc>
              <a:buFont typeface="Arial"/>
              <a:buChar char="•"/>
            </a:pPr>
            <a:r>
              <a:rPr lang="en-US" b="0" dirty="0" smtClean="0"/>
              <a:t>Darius divided the empire into 20 provinces.</a:t>
            </a:r>
          </a:p>
          <a:p>
            <a:pPr marL="697230" lvl="1" indent="-285750">
              <a:lnSpc>
                <a:spcPct val="80000"/>
              </a:lnSpc>
              <a:buFont typeface="Arial"/>
              <a:buChar char="•"/>
            </a:pPr>
            <a:r>
              <a:rPr lang="en-US" b="0" dirty="0" smtClean="0"/>
              <a:t>Governors called satraps ruled the provinces.</a:t>
            </a:r>
          </a:p>
          <a:p>
            <a:pPr lvl="2" indent="0">
              <a:lnSpc>
                <a:spcPct val="80000"/>
              </a:lnSpc>
              <a:buNone/>
            </a:pPr>
            <a:r>
              <a:rPr lang="en-US" b="0" dirty="0" smtClean="0"/>
              <a:t>	– Collected taxes</a:t>
            </a:r>
          </a:p>
          <a:p>
            <a:pPr lvl="2" indent="0">
              <a:lnSpc>
                <a:spcPct val="80000"/>
              </a:lnSpc>
              <a:buNone/>
            </a:pPr>
            <a:r>
              <a:rPr lang="en-US" b="0" dirty="0" smtClean="0"/>
              <a:t>	– Were judges</a:t>
            </a:r>
          </a:p>
          <a:p>
            <a:pPr lvl="2" indent="0">
              <a:lnSpc>
                <a:spcPct val="8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– </a:t>
            </a:r>
            <a:r>
              <a:rPr lang="en-US" b="0" dirty="0" smtClean="0"/>
              <a:t>Put down rebellions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838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Rivers Support the Growth of Civilization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  <a:cs typeface="Arial" charset="0"/>
              </a:rPr>
              <a:t>Main Idea </a:t>
            </a:r>
            <a:r>
              <a:rPr lang="en-US" dirty="0" smtClean="0">
                <a:latin typeface="Calibri" pitchFamily="34" charset="0"/>
                <a:cs typeface="Arial" charset="0"/>
              </a:rPr>
              <a:t>1</a:t>
            </a:r>
            <a:endParaRPr lang="en-US" dirty="0">
              <a:latin typeface="Calibri" pitchFamily="34" charset="0"/>
              <a:cs typeface="Arial" charset="0"/>
            </a:endParaRPr>
          </a:p>
          <a:p>
            <a:r>
              <a:rPr lang="en-US" sz="1500" b="0" dirty="0" smtClean="0">
                <a:latin typeface="Calibri" pitchFamily="34" charset="0"/>
                <a:cs typeface="Arial" charset="0"/>
              </a:rPr>
              <a:t>The </a:t>
            </a:r>
            <a:r>
              <a:rPr lang="en-US" sz="1500" b="0" dirty="0">
                <a:latin typeface="Calibri" pitchFamily="34" charset="0"/>
                <a:cs typeface="Arial" charset="0"/>
              </a:rPr>
              <a:t>rivers of Southwest Asia supported the growth of civilizations</a:t>
            </a:r>
            <a:r>
              <a:rPr lang="en-US" sz="1500" b="0" dirty="0" smtClean="0">
                <a:latin typeface="Calibri" pitchFamily="34" charset="0"/>
                <a:cs typeface="Arial" charset="0"/>
              </a:rPr>
              <a:t>.</a:t>
            </a:r>
          </a:p>
          <a:p>
            <a:endParaRPr lang="en-US" sz="1500" b="0" dirty="0" smtClean="0">
              <a:latin typeface="Calibri" pitchFamily="34" charset="0"/>
              <a:cs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rgbClr val="0076B7"/>
                </a:solidFill>
                <a:latin typeface="Calibri" pitchFamily="34" charset="0"/>
                <a:cs typeface="Arial" charset="0"/>
              </a:rPr>
              <a:t>Land Between Two Rivers</a:t>
            </a:r>
          </a:p>
          <a:p>
            <a:pPr marL="697230" lvl="1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1400" b="0" dirty="0">
                <a:solidFill>
                  <a:srgbClr val="003300"/>
                </a:solidFill>
              </a:rPr>
              <a:t>The Tigris and Euphrates rivers are the most important physical features of the region </a:t>
            </a:r>
            <a:r>
              <a:rPr lang="en-US" sz="1400" b="0" dirty="0" smtClean="0">
                <a:solidFill>
                  <a:srgbClr val="003300"/>
                </a:solidFill>
              </a:rPr>
              <a:t>known </a:t>
            </a:r>
            <a:r>
              <a:rPr lang="en-US" sz="1400" b="0" dirty="0">
                <a:solidFill>
                  <a:srgbClr val="003300"/>
                </a:solidFill>
              </a:rPr>
              <a:t>as Mesopotamia.</a:t>
            </a:r>
          </a:p>
          <a:p>
            <a:pPr marL="697230" lvl="1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1400" b="0" dirty="0" smtClean="0">
                <a:solidFill>
                  <a:srgbClr val="003300"/>
                </a:solidFill>
              </a:rPr>
              <a:t>Mesopotamia </a:t>
            </a:r>
            <a:r>
              <a:rPr lang="en-US" sz="1400" b="0" dirty="0">
                <a:solidFill>
                  <a:srgbClr val="003300"/>
                </a:solidFill>
              </a:rPr>
              <a:t>means “between the rivers” in Greek.</a:t>
            </a:r>
          </a:p>
          <a:p>
            <a:pPr marL="697230" lvl="1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1400" b="0" dirty="0">
                <a:solidFill>
                  <a:srgbClr val="003300"/>
                </a:solidFill>
              </a:rPr>
              <a:t>Mesopotamia is part of a larger area of rich farmland called the </a:t>
            </a:r>
            <a:r>
              <a:rPr lang="en-US" sz="1400" b="1" dirty="0">
                <a:solidFill>
                  <a:srgbClr val="E46C0A"/>
                </a:solidFill>
              </a:rPr>
              <a:t>Fertile</a:t>
            </a:r>
            <a:r>
              <a:rPr lang="en-US" sz="1400" b="1" dirty="0">
                <a:solidFill>
                  <a:srgbClr val="003300"/>
                </a:solidFill>
              </a:rPr>
              <a:t> </a:t>
            </a:r>
            <a:r>
              <a:rPr lang="en-US" sz="1400" b="1" dirty="0">
                <a:solidFill>
                  <a:srgbClr val="E46C0A"/>
                </a:solidFill>
              </a:rPr>
              <a:t>Crescent</a:t>
            </a:r>
            <a:r>
              <a:rPr lang="en-US" sz="1400" b="0" dirty="0">
                <a:solidFill>
                  <a:srgbClr val="003300"/>
                </a:solidFill>
              </a:rPr>
              <a:t>.</a:t>
            </a:r>
          </a:p>
          <a:p>
            <a:pPr marL="697230" lvl="1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1400" b="0" dirty="0">
                <a:solidFill>
                  <a:srgbClr val="003300"/>
                </a:solidFill>
              </a:rPr>
              <a:t>Mesopotamia was divided into two regions in ancient times: northern and </a:t>
            </a:r>
            <a:r>
              <a:rPr lang="en-US" sz="1400" b="0" dirty="0" smtClean="0">
                <a:solidFill>
                  <a:srgbClr val="003300"/>
                </a:solidFill>
              </a:rPr>
              <a:t>southern </a:t>
            </a:r>
            <a:r>
              <a:rPr lang="en-US" sz="1400" b="0" dirty="0">
                <a:solidFill>
                  <a:srgbClr val="003300"/>
                </a:solidFill>
              </a:rPr>
              <a:t>Mesopotamia.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8570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30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85800" y="1905000"/>
            <a:ext cx="8077200" cy="3657600"/>
          </a:xfrm>
        </p:spPr>
        <p:txBody>
          <a:bodyPr/>
          <a:lstStyle/>
          <a:p>
            <a:r>
              <a:rPr lang="en-US" dirty="0"/>
              <a:t>Persian Art, Architecture, and Literature</a:t>
            </a:r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r>
              <a:rPr lang="en-US" sz="1500" b="0" dirty="0">
                <a:solidFill>
                  <a:srgbClr val="003300"/>
                </a:solidFill>
              </a:rPr>
              <a:t>Darius built </a:t>
            </a:r>
            <a:r>
              <a:rPr lang="en-US" sz="1500" b="0" dirty="0" smtClean="0">
                <a:solidFill>
                  <a:srgbClr val="003300"/>
                </a:solidFill>
              </a:rPr>
              <a:t>an impressive </a:t>
            </a:r>
            <a:r>
              <a:rPr lang="en-US" sz="1500" b="0" dirty="0">
                <a:solidFill>
                  <a:srgbClr val="003300"/>
                </a:solidFill>
              </a:rPr>
              <a:t>new capital, called Persepolis</a:t>
            </a:r>
            <a:r>
              <a:rPr lang="en-US" sz="1500" b="0" dirty="0" smtClean="0">
                <a:solidFill>
                  <a:srgbClr val="003300"/>
                </a:solidFill>
              </a:rPr>
              <a:t>.</a:t>
            </a:r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r>
              <a:rPr lang="en-US" sz="1500" b="0" dirty="0" smtClean="0">
                <a:solidFill>
                  <a:srgbClr val="003300"/>
                </a:solidFill>
              </a:rPr>
              <a:t>Persian artists made beautiful works of art for the royal family</a:t>
            </a:r>
            <a:endParaRPr lang="en-US" sz="1500" dirty="0"/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r>
              <a:rPr lang="en-US" sz="1500" b="0" dirty="0">
                <a:solidFill>
                  <a:srgbClr val="003300"/>
                </a:solidFill>
              </a:rPr>
              <a:t>During his rule a new religion arose, called Zoroastrianism.</a:t>
            </a:r>
          </a:p>
          <a:p>
            <a:pPr lvl="2" indent="0">
              <a:lnSpc>
                <a:spcPct val="90000"/>
              </a:lnSpc>
              <a:buNone/>
            </a:pPr>
            <a:r>
              <a:rPr lang="en-US" sz="1500" dirty="0">
                <a:solidFill>
                  <a:srgbClr val="003300"/>
                </a:solidFill>
              </a:rPr>
              <a:t>–This religion taught that two forces were fighting in the universe: a good </a:t>
            </a:r>
            <a:r>
              <a:rPr lang="en-US" sz="1500" dirty="0" smtClean="0">
                <a:solidFill>
                  <a:srgbClr val="003300"/>
                </a:solidFill>
              </a:rPr>
              <a:t>force and </a:t>
            </a:r>
            <a:r>
              <a:rPr lang="en-US" sz="1500" dirty="0">
                <a:solidFill>
                  <a:srgbClr val="003300"/>
                </a:solidFill>
              </a:rPr>
              <a:t>an evil force.</a:t>
            </a:r>
          </a:p>
          <a:p>
            <a:pPr lvl="2" indent="0">
              <a:lnSpc>
                <a:spcPct val="90000"/>
              </a:lnSpc>
              <a:buNone/>
            </a:pPr>
            <a:r>
              <a:rPr lang="en-US" sz="1500" dirty="0">
                <a:solidFill>
                  <a:srgbClr val="003300"/>
                </a:solidFill>
              </a:rPr>
              <a:t>–The Avesta is the holy book of Zoroastrianism and an example of early Persian </a:t>
            </a:r>
            <a:r>
              <a:rPr lang="en-US" sz="1500" dirty="0" smtClean="0">
                <a:solidFill>
                  <a:srgbClr val="003300"/>
                </a:solidFill>
              </a:rPr>
              <a:t>literature.</a:t>
            </a:r>
            <a:endParaRPr lang="en-US" sz="1500" dirty="0">
              <a:solidFill>
                <a:srgbClr val="0033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</a:t>
            </a:r>
            <a:r>
              <a:rPr lang="en-US" dirty="0"/>
              <a:t>2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3552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31A146-59F7-204C-A7D6-E01EC24D14D0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5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Persian Society</a:t>
            </a:r>
          </a:p>
          <a:p>
            <a:pPr marL="285750" indent="-285750">
              <a:buFont typeface="Arial"/>
              <a:buChar char="•"/>
            </a:pPr>
            <a:r>
              <a:rPr lang="en-US" sz="1500" b="0" dirty="0" smtClean="0">
                <a:solidFill>
                  <a:srgbClr val="003300"/>
                </a:solidFill>
              </a:rPr>
              <a:t>Darius created a standardized currency.</a:t>
            </a:r>
          </a:p>
          <a:p>
            <a:pPr marL="285750" indent="-285750">
              <a:buFont typeface="Arial"/>
              <a:buChar char="•"/>
            </a:pPr>
            <a:r>
              <a:rPr lang="en-US" sz="1500" b="0" dirty="0" smtClean="0">
                <a:solidFill>
                  <a:srgbClr val="003300"/>
                </a:solidFill>
              </a:rPr>
              <a:t>He encouraged trade.</a:t>
            </a:r>
          </a:p>
          <a:p>
            <a:pPr marL="285750" indent="-285750">
              <a:buFont typeface="Arial"/>
              <a:buChar char="•"/>
            </a:pPr>
            <a:r>
              <a:rPr lang="en-US" sz="1500" b="0" dirty="0">
                <a:solidFill>
                  <a:srgbClr val="003300"/>
                </a:solidFill>
              </a:rPr>
              <a:t>He built many roads that connected various parts of the empire.</a:t>
            </a:r>
          </a:p>
          <a:p>
            <a:pPr marL="285750" indent="-285750">
              <a:buFont typeface="Arial"/>
              <a:buChar char="•"/>
            </a:pPr>
            <a:r>
              <a:rPr lang="en-US" sz="1500" b="0" dirty="0" smtClean="0">
                <a:solidFill>
                  <a:srgbClr val="003300"/>
                </a:solidFill>
              </a:rPr>
              <a:t>The roads connected the empire and allowed messengers to travel quickly. </a:t>
            </a:r>
          </a:p>
          <a:p>
            <a:endParaRPr lang="en-US" sz="1500" b="0" dirty="0">
              <a:solidFill>
                <a:srgbClr val="0033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Persian Expansion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sz="1500" b="0" dirty="0" smtClean="0">
                <a:solidFill>
                  <a:srgbClr val="003300"/>
                </a:solidFill>
              </a:rPr>
              <a:t>Darius </a:t>
            </a:r>
            <a:r>
              <a:rPr lang="en-US" sz="1500" b="0" dirty="0">
                <a:solidFill>
                  <a:srgbClr val="003300"/>
                </a:solidFill>
              </a:rPr>
              <a:t>expanded the empire by conquering the entire Indus Valley.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0" y="1524000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9066408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32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Persians Fight Greece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Main Idea 3</a:t>
            </a:r>
          </a:p>
          <a:p>
            <a:r>
              <a:rPr lang="en-US" sz="1500" b="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The </a:t>
            </a:r>
            <a:r>
              <a:rPr lang="en-US" sz="1500" b="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Persians fought Greece twice in the Persian Wars</a:t>
            </a:r>
            <a:r>
              <a:rPr lang="en-US" sz="1500" b="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.</a:t>
            </a:r>
          </a:p>
          <a:p>
            <a:pPr marL="697230" lvl="1" indent="-285750">
              <a:buFont typeface="Arial"/>
              <a:buChar char="•"/>
            </a:pPr>
            <a:r>
              <a:rPr lang="en-US" b="0" dirty="0">
                <a:solidFill>
                  <a:srgbClr val="003300"/>
                </a:solidFill>
              </a:rPr>
              <a:t>Darius was angry that the Greeks had aided a revolt against the Persians, so he invaded Greece in a series of battles known as the Persian Wars</a:t>
            </a:r>
            <a:r>
              <a:rPr lang="en-US" b="0" dirty="0" smtClean="0">
                <a:solidFill>
                  <a:srgbClr val="003300"/>
                </a:solidFill>
              </a:rPr>
              <a:t>.</a:t>
            </a:r>
            <a:endParaRPr lang="en-US" b="0" dirty="0">
              <a:solidFill>
                <a:srgbClr val="003300"/>
              </a:solidFill>
            </a:endParaRPr>
          </a:p>
          <a:p>
            <a:r>
              <a:rPr lang="en-US" dirty="0" smtClean="0">
                <a:solidFill>
                  <a:srgbClr val="0076B7"/>
                </a:solidFill>
                <a:cs typeface="Arial" charset="0"/>
              </a:rPr>
              <a:t>The Battle of Marathon</a:t>
            </a:r>
            <a:endParaRPr lang="en-US" b="0" dirty="0">
              <a:solidFill>
                <a:srgbClr val="0076B7"/>
              </a:solidFill>
            </a:endParaRPr>
          </a:p>
          <a:p>
            <a:pPr marL="697230" lvl="1" indent="-285750">
              <a:lnSpc>
                <a:spcPct val="90000"/>
              </a:lnSpc>
              <a:buFont typeface="Arial"/>
              <a:buChar char="•"/>
            </a:pPr>
            <a:r>
              <a:rPr lang="en-US" b="0" dirty="0" smtClean="0"/>
              <a:t>Darius invaded Greece at the plains of Marathon, near Athens.</a:t>
            </a:r>
          </a:p>
          <a:p>
            <a:pPr marL="697230" lvl="1" indent="-285750">
              <a:lnSpc>
                <a:spcPct val="90000"/>
              </a:lnSpc>
              <a:buFont typeface="Arial"/>
              <a:buChar char="•"/>
            </a:pPr>
            <a:r>
              <a:rPr lang="en-US" dirty="0" smtClean="0"/>
              <a:t>The invasion began the </a:t>
            </a:r>
            <a:r>
              <a:rPr lang="en-US" b="1" dirty="0" smtClean="0">
                <a:solidFill>
                  <a:srgbClr val="DC5924"/>
                </a:solidFill>
              </a:rPr>
              <a:t>Persian Wars</a:t>
            </a:r>
            <a:r>
              <a:rPr lang="en-US" dirty="0" smtClean="0"/>
              <a:t>, a series of wars between Persia and Greece</a:t>
            </a:r>
          </a:p>
          <a:p>
            <a:pPr marL="697230" lvl="1" indent="-285750">
              <a:lnSpc>
                <a:spcPct val="90000"/>
              </a:lnSpc>
              <a:buFont typeface="Arial"/>
              <a:buChar char="•"/>
            </a:pPr>
            <a:r>
              <a:rPr lang="en-US" b="0" dirty="0" smtClean="0"/>
              <a:t>While Persians soldiers outnumbered Greek soldiers, the Greeks won the battle because the had better weapons and tactics.</a:t>
            </a:r>
          </a:p>
          <a:p>
            <a:pPr marL="697230" lvl="1" indent="-285750">
              <a:lnSpc>
                <a:spcPct val="90000"/>
              </a:lnSpc>
              <a:buFont typeface="Arial"/>
              <a:buChar char="•"/>
            </a:pPr>
            <a:r>
              <a:rPr lang="en-US" b="0" dirty="0" smtClean="0"/>
              <a:t>According to legend a messenger ran from Marathon to Athens to bring news of the victory. He died after sharing the news.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7629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33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85800" y="1905000"/>
            <a:ext cx="8077200" cy="3657600"/>
          </a:xfrm>
        </p:spPr>
        <p:txBody>
          <a:bodyPr/>
          <a:lstStyle/>
          <a:p>
            <a:r>
              <a:rPr lang="en-US" dirty="0" smtClean="0"/>
              <a:t>The Second Invasion of Greece</a:t>
            </a:r>
          </a:p>
          <a:p>
            <a:pPr marL="857250" indent="-285750">
              <a:spcBef>
                <a:spcPct val="50000"/>
              </a:spcBef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en-US" sz="1500" b="0" dirty="0">
                <a:solidFill>
                  <a:srgbClr val="003300"/>
                </a:solidFill>
              </a:rPr>
              <a:t>Years later, </a:t>
            </a:r>
            <a:r>
              <a:rPr lang="en-US" sz="1500" dirty="0">
                <a:solidFill>
                  <a:srgbClr val="DC5924"/>
                </a:solidFill>
              </a:rPr>
              <a:t>Xerxes I </a:t>
            </a:r>
            <a:r>
              <a:rPr lang="en-US" sz="1500" b="0" dirty="0">
                <a:solidFill>
                  <a:srgbClr val="003300"/>
                </a:solidFill>
              </a:rPr>
              <a:t>tried to conquer Greece again, this time joined by the Persian navy.</a:t>
            </a:r>
          </a:p>
          <a:p>
            <a:pPr marL="857250" indent="-285750">
              <a:spcBef>
                <a:spcPct val="50000"/>
              </a:spcBef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en-US" sz="1500" b="0" dirty="0">
                <a:solidFill>
                  <a:srgbClr val="003300"/>
                </a:solidFill>
              </a:rPr>
              <a:t>The Spartans slowed the Persian army at Thermopylae, giving Greece enough time to gain the upper hand and eventually beat the Persians at Plataea, ending the Persian Wars</a:t>
            </a:r>
            <a:r>
              <a:rPr lang="en-US" sz="1500" b="0" dirty="0" smtClean="0">
                <a:solidFill>
                  <a:srgbClr val="003300"/>
                </a:solidFill>
              </a:rPr>
              <a:t>.</a:t>
            </a:r>
          </a:p>
          <a:p>
            <a:pPr marL="857250" indent="-285750">
              <a:spcBef>
                <a:spcPct val="50000"/>
              </a:spcBef>
              <a:buFont typeface="Arial" pitchFamily="34" charset="0"/>
              <a:buChar char="•"/>
              <a:tabLst>
                <a:tab pos="571500" algn="l"/>
              </a:tabLst>
              <a:defRPr/>
            </a:pPr>
            <a:r>
              <a:rPr lang="en-US" sz="1500" b="0" dirty="0" smtClean="0">
                <a:solidFill>
                  <a:srgbClr val="003300"/>
                </a:solidFill>
              </a:rPr>
              <a:t>While the defeat was embarrassing for the Persians, they empire remained strong for more than a century after the war.</a:t>
            </a:r>
            <a:endParaRPr lang="en-US" sz="1500" b="0" dirty="0">
              <a:solidFill>
                <a:srgbClr val="0033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3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99375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  <a:cs typeface="Arial" charset="0"/>
              </a:rPr>
              <a:t>Rise of </a:t>
            </a:r>
            <a:r>
              <a:rPr lang="en-US" dirty="0" smtClean="0">
                <a:latin typeface="Calibri" pitchFamily="34" charset="0"/>
                <a:cs typeface="Arial" charset="0"/>
              </a:rPr>
              <a:t>Civilizations</a:t>
            </a:r>
          </a:p>
          <a:p>
            <a:pPr marL="834390" lvl="1" indent="-285750">
              <a:lnSpc>
                <a:spcPct val="90000"/>
              </a:lnSpc>
            </a:pPr>
            <a:r>
              <a:rPr lang="en-US" b="0" dirty="0" smtClean="0">
                <a:solidFill>
                  <a:srgbClr val="003300"/>
                </a:solidFill>
              </a:rPr>
              <a:t>Annual </a:t>
            </a:r>
            <a:r>
              <a:rPr lang="en-US" b="0" dirty="0">
                <a:solidFill>
                  <a:srgbClr val="003300"/>
                </a:solidFill>
              </a:rPr>
              <a:t>floods on the Tigris and Euphrates rivers brought </a:t>
            </a:r>
            <a:r>
              <a:rPr lang="en-US" b="1" dirty="0">
                <a:solidFill>
                  <a:srgbClr val="E46C0A"/>
                </a:solidFill>
              </a:rPr>
              <a:t>silt</a:t>
            </a:r>
            <a:r>
              <a:rPr lang="en-US" b="0" dirty="0">
                <a:solidFill>
                  <a:srgbClr val="003300"/>
                </a:solidFill>
              </a:rPr>
              <a:t> that made the land ideal for </a:t>
            </a:r>
            <a:r>
              <a:rPr lang="en-US" b="0" dirty="0" smtClean="0">
                <a:solidFill>
                  <a:srgbClr val="003300"/>
                </a:solidFill>
              </a:rPr>
              <a:t>farming.</a:t>
            </a:r>
          </a:p>
          <a:p>
            <a:pPr marL="411480" lvl="1" indent="0">
              <a:lnSpc>
                <a:spcPct val="90000"/>
              </a:lnSpc>
              <a:buNone/>
            </a:pPr>
            <a:r>
              <a:rPr lang="en-US" dirty="0">
                <a:solidFill>
                  <a:srgbClr val="003300"/>
                </a:solidFill>
              </a:rPr>
              <a:t>	</a:t>
            </a:r>
            <a:r>
              <a:rPr lang="en-US" dirty="0" smtClean="0">
                <a:solidFill>
                  <a:srgbClr val="003300"/>
                </a:solidFill>
              </a:rPr>
              <a:t>		</a:t>
            </a:r>
            <a:r>
              <a:rPr lang="en-US" b="0" dirty="0" smtClean="0">
                <a:solidFill>
                  <a:srgbClr val="003300"/>
                </a:solidFill>
              </a:rPr>
              <a:t>– Silt </a:t>
            </a:r>
            <a:r>
              <a:rPr lang="en-US" b="0" dirty="0">
                <a:solidFill>
                  <a:srgbClr val="003300"/>
                </a:solidFill>
              </a:rPr>
              <a:t>is a mixture of rich soil and tiny </a:t>
            </a:r>
            <a:r>
              <a:rPr lang="en-US" b="0" dirty="0" smtClean="0">
                <a:solidFill>
                  <a:srgbClr val="003300"/>
                </a:solidFill>
              </a:rPr>
              <a:t>rocks. </a:t>
            </a:r>
          </a:p>
          <a:p>
            <a:pPr marL="834390" lvl="1" indent="-285750">
              <a:lnSpc>
                <a:spcPct val="90000"/>
              </a:lnSpc>
            </a:pPr>
            <a:r>
              <a:rPr lang="en-US" b="0" dirty="0" smtClean="0">
                <a:solidFill>
                  <a:srgbClr val="003300"/>
                </a:solidFill>
              </a:rPr>
              <a:t>Plentiful </a:t>
            </a:r>
            <a:r>
              <a:rPr lang="en-US" b="0" dirty="0">
                <a:solidFill>
                  <a:srgbClr val="003300"/>
                </a:solidFill>
              </a:rPr>
              <a:t>food led to population growth and the formation of </a:t>
            </a:r>
            <a:r>
              <a:rPr lang="en-US" b="0" dirty="0" smtClean="0">
                <a:solidFill>
                  <a:srgbClr val="003300"/>
                </a:solidFill>
              </a:rPr>
              <a:t>villages.</a:t>
            </a:r>
          </a:p>
          <a:p>
            <a:pPr marL="834390" lvl="1" indent="-285750">
              <a:lnSpc>
                <a:spcPct val="90000"/>
              </a:lnSpc>
            </a:pPr>
            <a:r>
              <a:rPr lang="en-US" b="0" dirty="0" smtClean="0">
                <a:solidFill>
                  <a:srgbClr val="003300"/>
                </a:solidFill>
              </a:rPr>
              <a:t>Villages </a:t>
            </a:r>
            <a:r>
              <a:rPr lang="en-US" b="0" dirty="0">
                <a:solidFill>
                  <a:srgbClr val="003300"/>
                </a:solidFill>
              </a:rPr>
              <a:t>later developed into the world’s first </a:t>
            </a:r>
            <a:r>
              <a:rPr lang="en-US" b="0" dirty="0" smtClean="0">
                <a:solidFill>
                  <a:srgbClr val="003300"/>
                </a:solidFill>
              </a:rPr>
              <a:t>civilizations. </a:t>
            </a:r>
          </a:p>
          <a:p>
            <a:pPr marL="834390" lvl="1" indent="-285750">
              <a:lnSpc>
                <a:spcPct val="90000"/>
              </a:lnSpc>
            </a:pPr>
            <a:r>
              <a:rPr lang="en-US" b="0" dirty="0" smtClean="0">
                <a:solidFill>
                  <a:srgbClr val="003300"/>
                </a:solidFill>
              </a:rPr>
              <a:t>A </a:t>
            </a:r>
            <a:r>
              <a:rPr lang="en-US" b="1" dirty="0" smtClean="0">
                <a:solidFill>
                  <a:srgbClr val="E46C0A"/>
                </a:solidFill>
              </a:rPr>
              <a:t>civilization</a:t>
            </a:r>
            <a:r>
              <a:rPr lang="en-US" b="0" dirty="0" smtClean="0">
                <a:solidFill>
                  <a:srgbClr val="E46C0A"/>
                </a:solidFill>
              </a:rPr>
              <a:t> </a:t>
            </a:r>
            <a:r>
              <a:rPr lang="en-US" b="0" dirty="0" smtClean="0">
                <a:solidFill>
                  <a:srgbClr val="000000"/>
                </a:solidFill>
              </a:rPr>
              <a:t>is an organized society within a specific area.</a:t>
            </a:r>
          </a:p>
          <a:p>
            <a:pPr marL="834390" lvl="1" indent="-285750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F</a:t>
            </a:r>
            <a:r>
              <a:rPr lang="en-US" dirty="0" smtClean="0"/>
              <a:t>eatures of civilizations include writing, formal education, art, architecture, and government.</a:t>
            </a:r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322159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Farming and Cities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Main Idea 2</a:t>
            </a:r>
            <a:endParaRPr lang="en-US" dirty="0"/>
          </a:p>
          <a:p>
            <a:r>
              <a:rPr lang="en-US" sz="1500" b="0" dirty="0" smtClean="0"/>
              <a:t>New farming techniques led to the growth of cities.</a:t>
            </a:r>
          </a:p>
          <a:p>
            <a:pPr marL="285750" indent="-285750">
              <a:buFont typeface="Arial"/>
              <a:buChar char="•"/>
            </a:pPr>
            <a:r>
              <a:rPr lang="en-US" sz="1500" b="0" dirty="0"/>
              <a:t>The water levels of the Tigris and Euphrates would rise or fall, depending on the amount of rainfall</a:t>
            </a:r>
            <a:r>
              <a:rPr lang="en-US" b="0" dirty="0"/>
              <a:t>. </a:t>
            </a:r>
            <a:endParaRPr lang="en-US" b="0" dirty="0" smtClean="0"/>
          </a:p>
          <a:p>
            <a:r>
              <a:rPr lang="en-US" dirty="0">
                <a:solidFill>
                  <a:srgbClr val="0076B7"/>
                </a:solidFill>
                <a:latin typeface="Calibri" pitchFamily="34" charset="0"/>
                <a:cs typeface="Arial" charset="0"/>
              </a:rPr>
              <a:t>Controlling </a:t>
            </a:r>
            <a:r>
              <a:rPr lang="en-US" dirty="0" smtClean="0">
                <a:solidFill>
                  <a:srgbClr val="0076B7"/>
                </a:solidFill>
                <a:latin typeface="Calibri" pitchFamily="34" charset="0"/>
                <a:cs typeface="Arial" charset="0"/>
              </a:rPr>
              <a:t>Water</a:t>
            </a:r>
          </a:p>
          <a:p>
            <a:pPr marL="697230" lvl="1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b="0" dirty="0">
                <a:solidFill>
                  <a:srgbClr val="003300"/>
                </a:solidFill>
              </a:rPr>
              <a:t>Farmers used </a:t>
            </a:r>
            <a:r>
              <a:rPr lang="en-US" b="1" dirty="0">
                <a:solidFill>
                  <a:srgbClr val="E46C0A"/>
                </a:solidFill>
              </a:rPr>
              <a:t>irrigation</a:t>
            </a:r>
            <a:r>
              <a:rPr lang="en-US" b="0" dirty="0">
                <a:solidFill>
                  <a:srgbClr val="003300"/>
                </a:solidFill>
              </a:rPr>
              <a:t> and </a:t>
            </a:r>
            <a:r>
              <a:rPr lang="en-US" b="1" dirty="0">
                <a:solidFill>
                  <a:srgbClr val="E46C0A"/>
                </a:solidFill>
              </a:rPr>
              <a:t>canals</a:t>
            </a:r>
            <a:r>
              <a:rPr lang="en-US" b="0" dirty="0">
                <a:solidFill>
                  <a:srgbClr val="003300"/>
                </a:solidFill>
              </a:rPr>
              <a:t> as a way to control river flow</a:t>
            </a:r>
            <a:r>
              <a:rPr lang="en-US" b="0" dirty="0" smtClean="0">
                <a:solidFill>
                  <a:srgbClr val="003300"/>
                </a:solidFill>
              </a:rPr>
              <a:t>.</a:t>
            </a:r>
          </a:p>
          <a:p>
            <a:pPr marL="697230" lvl="1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b="0" dirty="0" smtClean="0">
                <a:cs typeface="Calibri"/>
              </a:rPr>
              <a:t>Irrigation </a:t>
            </a:r>
            <a:r>
              <a:rPr lang="en-US" b="0" dirty="0">
                <a:cs typeface="Calibri"/>
              </a:rPr>
              <a:t>supplied water to farmland from the rivers by taking water through canals and ditches to </a:t>
            </a:r>
            <a:r>
              <a:rPr lang="en-US" b="0" dirty="0" smtClean="0">
                <a:cs typeface="Calibri"/>
              </a:rPr>
              <a:t>fields.</a:t>
            </a:r>
          </a:p>
          <a:p>
            <a:pPr marL="697230" lvl="1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dirty="0">
                <a:solidFill>
                  <a:srgbClr val="003300"/>
                </a:solidFill>
              </a:rPr>
              <a:t>Irrigation increased the amount of food farmers produced</a:t>
            </a:r>
            <a:r>
              <a:rPr lang="en-US" dirty="0" smtClean="0">
                <a:solidFill>
                  <a:srgbClr val="003300"/>
                </a:solidFill>
              </a:rPr>
              <a:t>.</a:t>
            </a:r>
            <a:endParaRPr lang="en-US" b="0" dirty="0" smtClean="0">
              <a:cs typeface="Calibri"/>
            </a:endParaRPr>
          </a:p>
          <a:p>
            <a:pPr marL="697230" lvl="1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b="0" dirty="0" smtClean="0">
                <a:solidFill>
                  <a:srgbClr val="003300"/>
                </a:solidFill>
              </a:rPr>
              <a:t>Increased </a:t>
            </a:r>
            <a:r>
              <a:rPr lang="en-US" b="0" dirty="0">
                <a:solidFill>
                  <a:srgbClr val="003300"/>
                </a:solidFill>
              </a:rPr>
              <a:t>amounts of food led to </a:t>
            </a:r>
            <a:r>
              <a:rPr lang="en-US" b="1" dirty="0">
                <a:solidFill>
                  <a:srgbClr val="E46C0A"/>
                </a:solidFill>
              </a:rPr>
              <a:t>surpluses</a:t>
            </a:r>
            <a:r>
              <a:rPr lang="en-US" b="0" dirty="0">
                <a:solidFill>
                  <a:srgbClr val="003300"/>
                </a:solidFill>
              </a:rPr>
              <a:t>, </a:t>
            </a:r>
            <a:r>
              <a:rPr lang="en-US" b="0" dirty="0" smtClean="0">
                <a:solidFill>
                  <a:srgbClr val="003300"/>
                </a:solidFill>
              </a:rPr>
              <a:t>or having more than was needed.</a:t>
            </a:r>
            <a:endParaRPr lang="en-US" b="0" dirty="0">
              <a:solidFill>
                <a:srgbClr val="003300"/>
              </a:solidFill>
            </a:endParaRPr>
          </a:p>
          <a:p>
            <a:endParaRPr lang="en-US" b="0" dirty="0">
              <a:solidFill>
                <a:srgbClr val="003300"/>
              </a:solidFill>
            </a:endParaRPr>
          </a:p>
          <a:p>
            <a:endParaRPr lang="en-US" dirty="0">
              <a:solidFill>
                <a:srgbClr val="2284A9"/>
              </a:solidFill>
              <a:latin typeface="Calibri" pitchFamily="34" charset="0"/>
              <a:cs typeface="Arial" charset="0"/>
            </a:endParaRPr>
          </a:p>
          <a:p>
            <a:endParaRPr lang="en-US" b="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073727" y="105063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541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A More Productive Society</a:t>
            </a:r>
          </a:p>
          <a:p>
            <a:pPr marL="834390" lvl="1" indent="-28575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b="0" dirty="0" smtClean="0">
                <a:solidFill>
                  <a:srgbClr val="003300"/>
                </a:solidFill>
              </a:rPr>
              <a:t>Surpluses </a:t>
            </a:r>
            <a:r>
              <a:rPr lang="en-US" b="0" dirty="0">
                <a:solidFill>
                  <a:srgbClr val="003300"/>
                </a:solidFill>
              </a:rPr>
              <a:t>meant that fewer people needed to </a:t>
            </a:r>
            <a:r>
              <a:rPr lang="en-US" b="0" dirty="0" smtClean="0">
                <a:solidFill>
                  <a:srgbClr val="003300"/>
                </a:solidFill>
              </a:rPr>
              <a:t>farm, </a:t>
            </a:r>
            <a:r>
              <a:rPr lang="en-US" b="0" dirty="0">
                <a:solidFill>
                  <a:srgbClr val="003300"/>
                </a:solidFill>
              </a:rPr>
              <a:t>new occupations developed</a:t>
            </a:r>
            <a:r>
              <a:rPr lang="en-US" b="0" dirty="0" smtClean="0">
                <a:solidFill>
                  <a:srgbClr val="003300"/>
                </a:solidFill>
              </a:rPr>
              <a:t>.</a:t>
            </a:r>
            <a:r>
              <a:rPr lang="en-US" b="0" dirty="0">
                <a:solidFill>
                  <a:srgbClr val="003300"/>
                </a:solidFill>
              </a:rPr>
              <a:t> </a:t>
            </a:r>
            <a:endParaRPr lang="en-US" b="0" dirty="0" smtClean="0">
              <a:solidFill>
                <a:srgbClr val="003300"/>
              </a:solidFill>
            </a:endParaRPr>
          </a:p>
          <a:p>
            <a:pPr marL="834390" lvl="1" indent="-28575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b="0" dirty="0" smtClean="0">
                <a:solidFill>
                  <a:srgbClr val="003300"/>
                </a:solidFill>
              </a:rPr>
              <a:t>Fewer </a:t>
            </a:r>
            <a:r>
              <a:rPr lang="en-US" b="0" dirty="0">
                <a:solidFill>
                  <a:srgbClr val="003300"/>
                </a:solidFill>
              </a:rPr>
              <a:t>people needed to farm, so they took on other roles and jobs.</a:t>
            </a:r>
          </a:p>
          <a:p>
            <a:pPr marL="834390" lvl="1" indent="-28575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b="0" dirty="0">
                <a:solidFill>
                  <a:srgbClr val="003300"/>
                </a:solidFill>
              </a:rPr>
              <a:t>When workers specialize in a particular task, a </a:t>
            </a:r>
            <a:r>
              <a:rPr lang="en-US" b="1" dirty="0" smtClean="0">
                <a:solidFill>
                  <a:srgbClr val="E46C0A"/>
                </a:solidFill>
              </a:rPr>
              <a:t>division of labor</a:t>
            </a:r>
            <a:r>
              <a:rPr lang="en-US" b="0" dirty="0" smtClean="0">
                <a:solidFill>
                  <a:srgbClr val="003300"/>
                </a:solidFill>
              </a:rPr>
              <a:t> </a:t>
            </a:r>
            <a:r>
              <a:rPr lang="en-US" b="0" dirty="0">
                <a:solidFill>
                  <a:srgbClr val="003300"/>
                </a:solidFill>
              </a:rPr>
              <a:t>is created.   </a:t>
            </a:r>
          </a:p>
          <a:p>
            <a:pPr marL="834390" lvl="1" indent="-28575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b="0" dirty="0">
                <a:solidFill>
                  <a:srgbClr val="003300"/>
                </a:solidFill>
              </a:rPr>
              <a:t>Large projects were undertaken, which led to the need for structure and rules</a:t>
            </a:r>
            <a:r>
              <a:rPr lang="en-US" b="0" dirty="0" smtClean="0">
                <a:solidFill>
                  <a:srgbClr val="003300"/>
                </a:solidFill>
              </a:rPr>
              <a:t>.</a:t>
            </a:r>
            <a:endParaRPr lang="en-US" dirty="0" smtClean="0"/>
          </a:p>
          <a:p>
            <a:r>
              <a:rPr lang="en-US" dirty="0" smtClean="0"/>
              <a:t>The Appearance of Cities</a:t>
            </a:r>
          </a:p>
          <a:p>
            <a:pPr marL="834390" lvl="1" indent="-285750"/>
            <a:r>
              <a:rPr lang="en-US" b="0" dirty="0" smtClean="0">
                <a:solidFill>
                  <a:srgbClr val="003300"/>
                </a:solidFill>
              </a:rPr>
              <a:t>Settlements </a:t>
            </a:r>
            <a:r>
              <a:rPr lang="en-US" b="0" dirty="0">
                <a:solidFill>
                  <a:srgbClr val="003300"/>
                </a:solidFill>
              </a:rPr>
              <a:t>grew in size, creating cities between 4000 and 3000 </a:t>
            </a:r>
            <a:r>
              <a:rPr lang="en-US" b="0" dirty="0" smtClean="0">
                <a:solidFill>
                  <a:srgbClr val="003300"/>
                </a:solidFill>
              </a:rPr>
              <a:t>BC</a:t>
            </a:r>
            <a:r>
              <a:rPr lang="en-US" b="0" dirty="0">
                <a:solidFill>
                  <a:srgbClr val="003300"/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479648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Sumerians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The Big </a:t>
            </a:r>
            <a:r>
              <a:rPr lang="en-US" dirty="0"/>
              <a:t>Idea</a:t>
            </a:r>
          </a:p>
          <a:p>
            <a:pPr>
              <a:spcBef>
                <a:spcPct val="50000"/>
              </a:spcBef>
              <a:defRPr/>
            </a:pPr>
            <a:r>
              <a:rPr lang="en-US" sz="1500" b="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	The </a:t>
            </a:r>
            <a:r>
              <a:rPr lang="en-US" sz="1500" b="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Sumerians developed the first civilization in Mesopotamia.</a:t>
            </a:r>
          </a:p>
          <a:p>
            <a:r>
              <a:rPr lang="en-US" dirty="0" smtClean="0"/>
              <a:t>Main Ideas</a:t>
            </a:r>
          </a:p>
          <a:p>
            <a:pPr marL="909637" indent="-285750">
              <a:lnSpc>
                <a:spcPct val="9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1500" b="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The Sumerians created the world’s first advanced society.</a:t>
            </a:r>
          </a:p>
          <a:p>
            <a:pPr marL="909637" indent="-285750">
              <a:lnSpc>
                <a:spcPct val="9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1500" b="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Religion played a major role in Sumerian society</a:t>
            </a:r>
            <a:r>
              <a:rPr lang="en-US" sz="1500" b="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n-US" sz="1500" b="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endParaRPr lang="en-US" sz="1500" b="0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909637" indent="-285750">
              <a:lnSpc>
                <a:spcPct val="9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1500" b="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The </a:t>
            </a:r>
            <a:r>
              <a:rPr lang="en-US" sz="1500" b="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Sumerians invented the world’s first writing system. </a:t>
            </a:r>
          </a:p>
          <a:p>
            <a:pPr marL="909637" indent="-285750">
              <a:lnSpc>
                <a:spcPct val="9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1500" b="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Technical advances </a:t>
            </a:r>
            <a:r>
              <a:rPr lang="en-US" sz="1500" b="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and inventions changed Sumerian lives.</a:t>
            </a:r>
          </a:p>
          <a:p>
            <a:pPr marL="909637" indent="-285750">
              <a:lnSpc>
                <a:spcPct val="9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1500" b="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Many types of art developed in Sumer.</a:t>
            </a:r>
          </a:p>
          <a:p>
            <a:pPr marL="909637" indent="-285750">
              <a:lnSpc>
                <a:spcPct val="9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endParaRPr lang="en-US" sz="1500" b="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endParaRPr lang="en-US" dirty="0" smtClean="0"/>
          </a:p>
          <a:p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33166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An Advanced Society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  <a:cs typeface="Arial" charset="0"/>
              </a:rPr>
              <a:t>Main Idea </a:t>
            </a:r>
            <a:r>
              <a:rPr lang="en-US" dirty="0" smtClean="0">
                <a:latin typeface="Calibri" pitchFamily="34" charset="0"/>
                <a:cs typeface="Arial" charset="0"/>
              </a:rPr>
              <a:t>1</a:t>
            </a:r>
            <a:endParaRPr lang="en-US" dirty="0">
              <a:latin typeface="Calibri" pitchFamily="34" charset="0"/>
              <a:cs typeface="Arial" charset="0"/>
            </a:endParaRPr>
          </a:p>
          <a:p>
            <a:r>
              <a:rPr lang="en-US" sz="1500" b="0" dirty="0" smtClean="0">
                <a:latin typeface="Calibri" pitchFamily="34" charset="0"/>
                <a:cs typeface="Arial" charset="0"/>
              </a:rPr>
              <a:t>The Sumerians created the world’s first advanced society.</a:t>
            </a:r>
          </a:p>
          <a:p>
            <a:endParaRPr lang="en-US" sz="1500" b="0" dirty="0" smtClean="0">
              <a:solidFill>
                <a:srgbClr val="0076B7"/>
              </a:solidFill>
              <a:latin typeface="Calibri" pitchFamily="34" charset="0"/>
              <a:cs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 smtClean="0">
                <a:solidFill>
                  <a:srgbClr val="0076B7"/>
                </a:solidFill>
                <a:latin typeface="Calibri" pitchFamily="34" charset="0"/>
                <a:cs typeface="Arial" charset="0"/>
              </a:rPr>
              <a:t>The City-States of Sumer</a:t>
            </a:r>
            <a:endParaRPr lang="en-US" dirty="0">
              <a:solidFill>
                <a:srgbClr val="0076B7"/>
              </a:solidFill>
              <a:latin typeface="Calibri" pitchFamily="34" charset="0"/>
              <a:cs typeface="Arial" charset="0"/>
            </a:endParaRPr>
          </a:p>
          <a:p>
            <a:pPr marL="697230" lvl="1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b="0" dirty="0" smtClean="0">
                <a:solidFill>
                  <a:srgbClr val="003300"/>
                </a:solidFill>
              </a:rPr>
              <a:t>Most people lived in the </a:t>
            </a:r>
            <a:r>
              <a:rPr lang="en-US" b="1" dirty="0" smtClean="0">
                <a:solidFill>
                  <a:srgbClr val="E46C0A"/>
                </a:solidFill>
              </a:rPr>
              <a:t>rural</a:t>
            </a:r>
            <a:r>
              <a:rPr lang="en-US" dirty="0" smtClean="0">
                <a:solidFill>
                  <a:srgbClr val="E46C0A"/>
                </a:solidFill>
              </a:rPr>
              <a:t> </a:t>
            </a:r>
            <a:r>
              <a:rPr lang="en-US" b="0" dirty="0" smtClean="0">
                <a:solidFill>
                  <a:srgbClr val="000000"/>
                </a:solidFill>
              </a:rPr>
              <a:t>areas and were farmers.</a:t>
            </a:r>
          </a:p>
          <a:p>
            <a:pPr marL="697230" lvl="1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b="0" dirty="0" smtClean="0">
                <a:solidFill>
                  <a:srgbClr val="000000"/>
                </a:solidFill>
              </a:rPr>
              <a:t>Cities were the </a:t>
            </a:r>
            <a:r>
              <a:rPr lang="en-US" b="1" dirty="0" smtClean="0">
                <a:solidFill>
                  <a:srgbClr val="E46C0A"/>
                </a:solidFill>
              </a:rPr>
              <a:t>urban </a:t>
            </a:r>
            <a:r>
              <a:rPr lang="en-US" b="0" dirty="0" smtClean="0">
                <a:solidFill>
                  <a:srgbClr val="000000"/>
                </a:solidFill>
              </a:rPr>
              <a:t>centers of Sumerian society.</a:t>
            </a:r>
          </a:p>
          <a:p>
            <a:pPr marL="697230" lvl="1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b="0" dirty="0" smtClean="0">
                <a:solidFill>
                  <a:srgbClr val="003300"/>
                </a:solidFill>
              </a:rPr>
              <a:t>A </a:t>
            </a:r>
            <a:r>
              <a:rPr lang="en-US" b="1" dirty="0" smtClean="0">
                <a:solidFill>
                  <a:srgbClr val="E46C0A"/>
                </a:solidFill>
              </a:rPr>
              <a:t>city-state</a:t>
            </a:r>
            <a:r>
              <a:rPr lang="en-US" b="1" dirty="0">
                <a:solidFill>
                  <a:srgbClr val="003300"/>
                </a:solidFill>
              </a:rPr>
              <a:t> </a:t>
            </a:r>
            <a:r>
              <a:rPr lang="en-US" b="0" dirty="0" smtClean="0">
                <a:solidFill>
                  <a:srgbClr val="003300"/>
                </a:solidFill>
              </a:rPr>
              <a:t>consisted </a:t>
            </a:r>
            <a:r>
              <a:rPr lang="en-US" b="0" dirty="0">
                <a:solidFill>
                  <a:srgbClr val="003300"/>
                </a:solidFill>
              </a:rPr>
              <a:t>of a city and all of the surrounding </a:t>
            </a:r>
            <a:r>
              <a:rPr lang="en-US" b="0" dirty="0" smtClean="0">
                <a:solidFill>
                  <a:srgbClr val="003300"/>
                </a:solidFill>
              </a:rPr>
              <a:t>countryside.</a:t>
            </a:r>
            <a:endParaRPr lang="en-US" b="0" dirty="0">
              <a:solidFill>
                <a:srgbClr val="003300"/>
              </a:solidFill>
            </a:endParaRPr>
          </a:p>
          <a:p>
            <a:pPr marL="697230" lvl="1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b="0" dirty="0" smtClean="0">
                <a:solidFill>
                  <a:srgbClr val="003300"/>
                </a:solidFill>
              </a:rPr>
              <a:t>The </a:t>
            </a:r>
            <a:r>
              <a:rPr lang="en-US" b="0" dirty="0">
                <a:solidFill>
                  <a:srgbClr val="003300"/>
                </a:solidFill>
              </a:rPr>
              <a:t>amount of countryside in each city-state depended on its military strength.</a:t>
            </a:r>
          </a:p>
          <a:p>
            <a:pPr marL="697230" lvl="1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b="0" dirty="0" smtClean="0">
                <a:solidFill>
                  <a:srgbClr val="003300"/>
                </a:solidFill>
              </a:rPr>
              <a:t>City-states fought </a:t>
            </a:r>
            <a:r>
              <a:rPr lang="en-US" b="0" dirty="0">
                <a:solidFill>
                  <a:srgbClr val="003300"/>
                </a:solidFill>
              </a:rPr>
              <a:t>each other to gain more </a:t>
            </a:r>
            <a:r>
              <a:rPr lang="en-US" b="0" dirty="0" smtClean="0">
                <a:solidFill>
                  <a:srgbClr val="003300"/>
                </a:solidFill>
              </a:rPr>
              <a:t>farmland.</a:t>
            </a:r>
            <a:endParaRPr lang="en-US" b="0" dirty="0">
              <a:solidFill>
                <a:srgbClr val="003300"/>
              </a:solidFill>
            </a:endParaRPr>
          </a:p>
          <a:p>
            <a:pPr marL="697230" lvl="1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b="0" dirty="0" smtClean="0">
                <a:solidFill>
                  <a:srgbClr val="003300"/>
                </a:solidFill>
              </a:rPr>
              <a:t>City-states, like Ur and Uruk, gained </a:t>
            </a:r>
            <a:r>
              <a:rPr lang="en-US" b="0" dirty="0">
                <a:solidFill>
                  <a:srgbClr val="003300"/>
                </a:solidFill>
              </a:rPr>
              <a:t>and lost power over </a:t>
            </a:r>
            <a:r>
              <a:rPr lang="en-US" b="0" dirty="0" smtClean="0">
                <a:solidFill>
                  <a:srgbClr val="003300"/>
                </a:solidFill>
              </a:rPr>
              <a:t>time.</a:t>
            </a:r>
            <a:endParaRPr lang="en-US" b="0" dirty="0" smtClean="0">
              <a:solidFill>
                <a:srgbClr val="000000"/>
              </a:solidFill>
            </a:endParaRPr>
          </a:p>
          <a:p>
            <a:pPr marL="697230" lvl="1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dirty="0">
                <a:solidFill>
                  <a:srgbClr val="003300"/>
                </a:solidFill>
              </a:rPr>
              <a:t>A</a:t>
            </a:r>
            <a:r>
              <a:rPr lang="en-US" b="0" dirty="0" smtClean="0">
                <a:solidFill>
                  <a:srgbClr val="003300"/>
                </a:solidFill>
              </a:rPr>
              <a:t> king of Uruk</a:t>
            </a:r>
            <a:r>
              <a:rPr lang="en-US" dirty="0">
                <a:solidFill>
                  <a:srgbClr val="003300"/>
                </a:solidFill>
              </a:rPr>
              <a:t> </a:t>
            </a:r>
            <a:r>
              <a:rPr lang="en-US" dirty="0" smtClean="0">
                <a:solidFill>
                  <a:srgbClr val="003300"/>
                </a:solidFill>
              </a:rPr>
              <a:t>named</a:t>
            </a:r>
            <a:r>
              <a:rPr lang="en-US" b="1" dirty="0" smtClean="0">
                <a:solidFill>
                  <a:srgbClr val="E46C0A"/>
                </a:solidFill>
              </a:rPr>
              <a:t> </a:t>
            </a:r>
            <a:r>
              <a:rPr lang="en-US" b="1" dirty="0">
                <a:solidFill>
                  <a:srgbClr val="E46C0A"/>
                </a:solidFill>
              </a:rPr>
              <a:t>Gilgamesh</a:t>
            </a:r>
            <a:r>
              <a:rPr lang="en-US" b="0" dirty="0" smtClean="0">
                <a:solidFill>
                  <a:srgbClr val="003300"/>
                </a:solidFill>
              </a:rPr>
              <a:t> became a legendary figure. </a:t>
            </a:r>
            <a:endParaRPr lang="en-US" b="0" dirty="0">
              <a:solidFill>
                <a:srgbClr val="0033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899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  <a:cs typeface="Arial" charset="0"/>
              </a:rPr>
              <a:t>Rise of </a:t>
            </a:r>
            <a:r>
              <a:rPr lang="en-US" dirty="0" smtClean="0">
                <a:latin typeface="Calibri" pitchFamily="34" charset="0"/>
                <a:cs typeface="Arial" charset="0"/>
              </a:rPr>
              <a:t>the Akkadian Empire</a:t>
            </a:r>
          </a:p>
          <a:p>
            <a:pPr marL="834390" lvl="1" indent="-285750">
              <a:lnSpc>
                <a:spcPct val="90000"/>
              </a:lnSpc>
            </a:pPr>
            <a:r>
              <a:rPr lang="en-US" b="0" dirty="0" smtClean="0">
                <a:solidFill>
                  <a:srgbClr val="003300"/>
                </a:solidFill>
              </a:rPr>
              <a:t>Akkadians built a society north of Sumer.</a:t>
            </a:r>
          </a:p>
          <a:p>
            <a:pPr marL="834390" lvl="1" indent="-285750">
              <a:lnSpc>
                <a:spcPct val="90000"/>
              </a:lnSpc>
            </a:pPr>
            <a:r>
              <a:rPr lang="en-US" b="0" dirty="0" smtClean="0">
                <a:solidFill>
                  <a:srgbClr val="003300"/>
                </a:solidFill>
              </a:rPr>
              <a:t>The Akkadian ruler </a:t>
            </a:r>
            <a:r>
              <a:rPr lang="en-US" b="1" dirty="0" smtClean="0">
                <a:solidFill>
                  <a:srgbClr val="E46C0A"/>
                </a:solidFill>
              </a:rPr>
              <a:t>Sargon </a:t>
            </a:r>
            <a:r>
              <a:rPr lang="en-US" b="0" dirty="0" smtClean="0">
                <a:solidFill>
                  <a:srgbClr val="003300"/>
                </a:solidFill>
              </a:rPr>
              <a:t>had the first permanent army.</a:t>
            </a:r>
          </a:p>
          <a:p>
            <a:pPr marL="834390" lvl="1" indent="-285750">
              <a:lnSpc>
                <a:spcPct val="90000"/>
              </a:lnSpc>
            </a:pPr>
            <a:r>
              <a:rPr lang="en-US" b="0" dirty="0" smtClean="0">
                <a:solidFill>
                  <a:srgbClr val="003300"/>
                </a:solidFill>
              </a:rPr>
              <a:t>He defeated all of the city-states of Sumer. </a:t>
            </a:r>
          </a:p>
          <a:p>
            <a:pPr marL="834390" lvl="1" indent="-285750">
              <a:lnSpc>
                <a:spcPct val="90000"/>
              </a:lnSpc>
            </a:pPr>
            <a:r>
              <a:rPr lang="en-US" sz="1500" b="0" dirty="0" smtClean="0">
                <a:solidFill>
                  <a:srgbClr val="003300"/>
                </a:solidFill>
              </a:rPr>
              <a:t>When </a:t>
            </a:r>
            <a:r>
              <a:rPr lang="en-US" sz="1500" b="0" dirty="0">
                <a:solidFill>
                  <a:srgbClr val="003300"/>
                </a:solidFill>
              </a:rPr>
              <a:t>his army conquered northern Mesopotamia, he established the world’s first empire. </a:t>
            </a:r>
            <a:r>
              <a:rPr lang="en-US" sz="1500" b="1" dirty="0">
                <a:solidFill>
                  <a:srgbClr val="E46C0A"/>
                </a:solidFill>
              </a:rPr>
              <a:t>Empire</a:t>
            </a:r>
            <a:r>
              <a:rPr lang="en-US" sz="1500" b="0" dirty="0">
                <a:solidFill>
                  <a:srgbClr val="003300"/>
                </a:solidFill>
              </a:rPr>
              <a:t>: land with different territories and peoples under a single rule</a:t>
            </a:r>
          </a:p>
          <a:p>
            <a:pPr marL="834390" lvl="1" indent="-285750">
              <a:lnSpc>
                <a:spcPct val="90000"/>
              </a:lnSpc>
            </a:pPr>
            <a:r>
              <a:rPr lang="en-US" dirty="0" smtClean="0">
                <a:solidFill>
                  <a:srgbClr val="003300"/>
                </a:solidFill>
              </a:rPr>
              <a:t>Sargon </a:t>
            </a:r>
            <a:r>
              <a:rPr lang="en-US" dirty="0">
                <a:solidFill>
                  <a:srgbClr val="003300"/>
                </a:solidFill>
              </a:rPr>
              <a:t>ruled for 50 years. After his death, his empire lasted only a century longer</a:t>
            </a:r>
            <a:r>
              <a:rPr lang="en-US" dirty="0" smtClean="0">
                <a:solidFill>
                  <a:srgbClr val="003300"/>
                </a:solidFill>
              </a:rPr>
              <a:t>.</a:t>
            </a:r>
          </a:p>
          <a:p>
            <a:pPr marL="834390" lvl="1" indent="-285750">
              <a:lnSpc>
                <a:spcPct val="90000"/>
              </a:lnSpc>
            </a:pPr>
            <a:r>
              <a:rPr lang="en-US" dirty="0" smtClean="0">
                <a:solidFill>
                  <a:srgbClr val="003300"/>
                </a:solidFill>
              </a:rPr>
              <a:t>Sumerians conquered the area once again.</a:t>
            </a:r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106309401"/>
      </p:ext>
    </p:extLst>
  </p:cSld>
  <p:clrMapOvr>
    <a:masterClrMapping/>
  </p:clrMapOvr>
</p:sld>
</file>

<file path=ppt/theme/theme1.xml><?xml version="1.0" encoding="utf-8"?>
<a:theme xmlns:a="http://schemas.openxmlformats.org/drawingml/2006/main" name="SS_WC2018_Presentations_template">
  <a:themeElements>
    <a:clrScheme name="Custom 7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005294"/>
      </a:accent3>
      <a:accent4>
        <a:srgbClr val="989AAC"/>
      </a:accent4>
      <a:accent5>
        <a:srgbClr val="DC5924"/>
      </a:accent5>
      <a:accent6>
        <a:srgbClr val="B4B392"/>
      </a:accent6>
      <a:hlink>
        <a:srgbClr val="C71D0C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SS_WC2018_Presentations_template.potx</Template>
  <TotalTime>3351</TotalTime>
  <Words>2655</Words>
  <Application>Microsoft Office PowerPoint</Application>
  <PresentationFormat>On-screen Show (4:3)</PresentationFormat>
  <Paragraphs>432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Lucida Grande</vt:lpstr>
      <vt:lpstr>Verdana</vt:lpstr>
      <vt:lpstr>SS_WC2018_Presentations_template</vt:lpstr>
      <vt:lpstr>PowerPoint Presentation</vt:lpstr>
      <vt:lpstr>PowerPoint Presentation</vt:lpstr>
      <vt:lpstr>Lesson 1</vt:lpstr>
      <vt:lpstr>Lesson 1</vt:lpstr>
      <vt:lpstr>Lesson 1</vt:lpstr>
      <vt:lpstr>Lesson 1</vt:lpstr>
      <vt:lpstr>PowerPoint Presentation</vt:lpstr>
      <vt:lpstr>Lesson 2</vt:lpstr>
      <vt:lpstr>Lesson 2</vt:lpstr>
      <vt:lpstr>Lesson 2</vt:lpstr>
      <vt:lpstr>Lesson 2</vt:lpstr>
      <vt:lpstr>Lesson 2</vt:lpstr>
      <vt:lpstr>Lesson 2</vt:lpstr>
      <vt:lpstr>Lesson 2</vt:lpstr>
      <vt:lpstr>Lesson 2</vt:lpstr>
      <vt:lpstr>Lesson 2</vt:lpstr>
      <vt:lpstr>PowerPoint Presentation</vt:lpstr>
      <vt:lpstr>Lesson 3</vt:lpstr>
      <vt:lpstr>Lesson 2</vt:lpstr>
      <vt:lpstr>Lesson 3</vt:lpstr>
      <vt:lpstr>Lesson 3</vt:lpstr>
      <vt:lpstr>PowerPoint Presentation</vt:lpstr>
      <vt:lpstr>Lesson 4</vt:lpstr>
      <vt:lpstr>Lesson 4</vt:lpstr>
      <vt:lpstr>Lesson 4</vt:lpstr>
      <vt:lpstr>PowerPoint Presentation</vt:lpstr>
      <vt:lpstr>Lesson 5</vt:lpstr>
      <vt:lpstr>Lesson 5</vt:lpstr>
      <vt:lpstr>Lesson 5</vt:lpstr>
      <vt:lpstr>Lesson 5</vt:lpstr>
      <vt:lpstr>Lesson 5</vt:lpstr>
      <vt:lpstr>Lesson 5</vt:lpstr>
      <vt:lpstr>Lesson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Suraj Prakash</dc:creator>
  <cp:lastModifiedBy>Gutierrez Bengoechea, Maria D.</cp:lastModifiedBy>
  <cp:revision>599</cp:revision>
  <dcterms:created xsi:type="dcterms:W3CDTF">2012-10-05T05:31:36Z</dcterms:created>
  <dcterms:modified xsi:type="dcterms:W3CDTF">2017-12-11T15:06:04Z</dcterms:modified>
</cp:coreProperties>
</file>