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50"/>
  </p:notesMasterIdLst>
  <p:handoutMasterIdLst>
    <p:handoutMasterId r:id="rId51"/>
  </p:handoutMasterIdLst>
  <p:sldIdLst>
    <p:sldId id="297" r:id="rId2"/>
    <p:sldId id="298" r:id="rId3"/>
    <p:sldId id="311" r:id="rId4"/>
    <p:sldId id="312" r:id="rId5"/>
    <p:sldId id="313" r:id="rId6"/>
    <p:sldId id="310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07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5" r:id="rId48"/>
    <p:sldId id="35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7"/>
    <a:srgbClr val="006AAC"/>
    <a:srgbClr val="005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" autoAdjust="0"/>
    <p:restoredTop sz="94628" autoAdjust="0"/>
  </p:normalViewPr>
  <p:slideViewPr>
    <p:cSldViewPr>
      <p:cViewPr varScale="1">
        <p:scale>
          <a:sx n="73" d="100"/>
          <a:sy n="73" d="100"/>
        </p:scale>
        <p:origin x="63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2AEB-FD39-E744-A5B4-DA28B71C3D16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F4150-42D9-1B47-8B82-8B7FA58FC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3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6FA-D2AB-484B-9B71-3241EF1F6285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007AA-21EB-4546-93CE-8B9C064F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6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dule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1"/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1752" y="1216152"/>
            <a:ext cx="6400800" cy="384048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00529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Module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248400"/>
            <a:ext cx="2133600" cy="228600"/>
          </a:xfrm>
          <a:noFill/>
        </p:spPr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752600" y="25908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2" y="2663952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wrap="none" lIns="0" tIns="0" rIns="0" bIns="45720" anchor="ctr" anchorCtr="1">
            <a:noAutofit/>
          </a:bodyPr>
          <a:lstStyle>
            <a:lvl1pPr algn="r"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67512" y="31242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30480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67512" y="35814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35052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667512" y="40386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1752600" y="39624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67512" y="44958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44196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667512" y="493776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1752600" y="486156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67512" y="539496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1752600" y="531876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1676400"/>
            <a:ext cx="24384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ESSENTIAL QUESTION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304800" y="1905000"/>
            <a:ext cx="7543800" cy="457200"/>
          </a:xfrm>
        </p:spPr>
        <p:txBody>
          <a:bodyPr>
            <a:noAutofit/>
          </a:bodyPr>
          <a:lstStyle>
            <a:lvl1pPr>
              <a:defRPr sz="15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76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esson_continued_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528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1722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56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5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752600"/>
            <a:ext cx="85344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2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sson_MainIdea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1938528"/>
            <a:ext cx="8077200" cy="4157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chemeClr val="tx1"/>
                </a:solidFill>
              </a:defRPr>
            </a:lvl1pPr>
            <a:lvl2pPr marL="411480" indent="0">
              <a:spcBef>
                <a:spcPts val="600"/>
              </a:spcBef>
              <a:spcAft>
                <a:spcPts val="0"/>
              </a:spcAft>
              <a:buFont typeface="Arial"/>
              <a:buNone/>
              <a:defRPr sz="1500" b="0"/>
            </a:lvl2pPr>
            <a:lvl3pPr marL="548640" indent="-137160">
              <a:buFont typeface="Arial"/>
              <a:buChar char="•"/>
              <a:defRPr sz="1500" baseline="0"/>
            </a:lvl3pPr>
            <a:lvl4pPr marL="960120" indent="-137160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 (text)</a:t>
            </a:r>
          </a:p>
          <a:p>
            <a:pPr lvl="2"/>
            <a:r>
              <a:rPr lang="en-US" dirty="0" smtClean="0"/>
              <a:t>Third Level (bullet)</a:t>
            </a:r>
          </a:p>
          <a:p>
            <a:pPr lvl="3"/>
            <a:r>
              <a:rPr lang="en-US" dirty="0" smtClean="0"/>
              <a:t>Forth Level (bullet)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38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00528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00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esson_Content_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43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743200"/>
            <a:ext cx="4114800" cy="3429000"/>
          </a:xfrm>
        </p:spPr>
        <p:txBody>
          <a:bodyPr/>
          <a:lstStyle>
            <a:lvl1pPr>
              <a:defRPr sz="1600" b="1">
                <a:solidFill>
                  <a:srgbClr val="0076B7"/>
                </a:solidFill>
              </a:defRPr>
            </a:lvl1pPr>
            <a:lvl2pPr marL="320040" indent="-137160">
              <a:buFont typeface="Arial"/>
              <a:buChar char="•"/>
              <a:defRPr sz="1400"/>
            </a:lvl2pPr>
            <a:lvl3pPr marL="457200" indent="-137160">
              <a:buFont typeface="Lucida Grande"/>
              <a:buChar char="-"/>
              <a:defRPr sz="1400"/>
            </a:lvl3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3405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sson_Content_3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3528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61722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6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3203448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87431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62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chemeClr val="tx1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362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572000" y="24810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44747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572000" y="20238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08967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56700" cy="609600"/>
          </a:xfrm>
          <a:prstGeom prst="rect">
            <a:avLst/>
          </a:prstGeom>
          <a:solidFill>
            <a:schemeClr val="accent3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28600" y="152400"/>
            <a:ext cx="7137977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0" i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World Civilizations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85801"/>
            <a:ext cx="9144000" cy="6172199"/>
            <a:chOff x="-5772" y="685799"/>
            <a:chExt cx="9144000" cy="6172199"/>
          </a:xfrm>
        </p:grpSpPr>
        <p:sp>
          <p:nvSpPr>
            <p:cNvPr id="10" name="Rectangle 9"/>
            <p:cNvSpPr/>
            <p:nvPr userDrawn="1"/>
          </p:nvSpPr>
          <p:spPr>
            <a:xfrm>
              <a:off x="440516" y="685799"/>
              <a:ext cx="8241260" cy="258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5772" y="6629398"/>
              <a:ext cx="914400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3" name="5-Point Star 12"/>
          <p:cNvSpPr/>
          <p:nvPr/>
        </p:nvSpPr>
        <p:spPr>
          <a:xfrm rot="20565879">
            <a:off x="4411657" y="6192204"/>
            <a:ext cx="320686" cy="320686"/>
          </a:xfrm>
          <a:prstGeom prst="star5">
            <a:avLst/>
          </a:prstGeom>
          <a:solidFill>
            <a:srgbClr val="FEDE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0" scaled="1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10800000" scaled="0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29400"/>
            <a:ext cx="5562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248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0" r:id="rId3"/>
    <p:sldLayoutId id="2147483678" r:id="rId4"/>
    <p:sldLayoutId id="2147483681" r:id="rId5"/>
    <p:sldLayoutId id="2147483682" r:id="rId6"/>
    <p:sldLayoutId id="2147483679" r:id="rId7"/>
    <p:sldLayoutId id="2147483683" r:id="rId8"/>
    <p:sldLayoutId id="2147483685" r:id="rId9"/>
    <p:sldLayoutId id="2147483684" r:id="rId10"/>
    <p:sldLayoutId id="214748366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Ancient Greece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and the Early Greeks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Glory of Athens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Athens and Sparta 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Greek Mythology and Literature 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Greek Art, Philosophy, and Science 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 smtClean="0"/>
              <a:t>Why might historians consider ancient Greece the first Western civilization?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0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Aristocrats and Tyrants Rule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1"/>
            <a:r>
              <a:rPr lang="en-US" dirty="0" smtClean="0"/>
              <a:t>Greece is the the birthplace of </a:t>
            </a:r>
            <a:r>
              <a:rPr lang="en-US" b="1" dirty="0" smtClean="0">
                <a:solidFill>
                  <a:schemeClr val="accent5"/>
                </a:solidFill>
              </a:rPr>
              <a:t>democracy</a:t>
            </a:r>
            <a:r>
              <a:rPr lang="en-US" dirty="0" smtClean="0"/>
              <a:t>, a type of government in which people rule themselves. </a:t>
            </a:r>
          </a:p>
          <a:p>
            <a:pPr lvl="1"/>
            <a:r>
              <a:rPr lang="en-US" dirty="0" smtClean="0"/>
              <a:t>The word democracy comes from Greek words meaning “rule of the people.”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1</a:t>
            </a:r>
            <a:endParaRPr lang="en-US" dirty="0" smtClean="0"/>
          </a:p>
          <a:p>
            <a:pPr lvl="1"/>
            <a:r>
              <a:rPr lang="en-US" dirty="0" smtClean="0"/>
              <a:t>Aristocrats and tyrants ruled early Athens.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61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Rule by a Few People </a:t>
            </a:r>
            <a:endParaRPr lang="en-US" dirty="0"/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Kings ruled in early Athens.</a:t>
            </a:r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A group of rich landowners—</a:t>
            </a:r>
            <a:r>
              <a:rPr lang="en-US" b="1" dirty="0" smtClean="0">
                <a:solidFill>
                  <a:srgbClr val="DC5924"/>
                </a:solidFill>
              </a:rPr>
              <a:t>aristocrats</a:t>
            </a:r>
            <a:r>
              <a:rPr lang="en-US" dirty="0" smtClean="0">
                <a:solidFill>
                  <a:srgbClr val="003300"/>
                </a:solidFill>
              </a:rPr>
              <a:t>—took power. </a:t>
            </a:r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Athens became an </a:t>
            </a:r>
            <a:r>
              <a:rPr lang="en-US" b="1" dirty="0" smtClean="0">
                <a:solidFill>
                  <a:srgbClr val="DC5924"/>
                </a:solidFill>
              </a:rPr>
              <a:t>oligarchy</a:t>
            </a:r>
            <a:r>
              <a:rPr lang="en-US" dirty="0" smtClean="0">
                <a:solidFill>
                  <a:srgbClr val="003300"/>
                </a:solidFill>
              </a:rPr>
              <a:t>—a government in which only a few people hold power. </a:t>
            </a:r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Only the highest social class had power, making Athenian society an </a:t>
            </a:r>
            <a:r>
              <a:rPr lang="en-US" b="1" dirty="0" smtClean="0">
                <a:solidFill>
                  <a:srgbClr val="DC5924"/>
                </a:solidFill>
              </a:rPr>
              <a:t>aristocracy</a:t>
            </a:r>
            <a:r>
              <a:rPr lang="en-US" dirty="0" smtClean="0">
                <a:solidFill>
                  <a:srgbClr val="003300"/>
                </a:solidFill>
              </a:rPr>
              <a:t>. </a:t>
            </a:r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As a result of rebels trying to overthrow the </a:t>
            </a:r>
            <a:r>
              <a:rPr lang="en-US" dirty="0"/>
              <a:t>aristocrats</a:t>
            </a:r>
            <a:r>
              <a:rPr lang="en-US" dirty="0">
                <a:solidFill>
                  <a:srgbClr val="003300"/>
                </a:solidFill>
              </a:rPr>
              <a:t>, harsh laws were created by a man named </a:t>
            </a:r>
            <a:r>
              <a:rPr lang="en-US" dirty="0" smtClean="0">
                <a:solidFill>
                  <a:srgbClr val="003300"/>
                </a:solidFill>
              </a:rPr>
              <a:t>Draco.</a:t>
            </a:r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A man named Solon created a set of laws allowing all free men to be </a:t>
            </a:r>
            <a:r>
              <a:rPr lang="en-US" b="1" dirty="0">
                <a:solidFill>
                  <a:schemeClr val="accent5"/>
                </a:solidFill>
              </a:rPr>
              <a:t>citizens</a:t>
            </a:r>
            <a:r>
              <a:rPr lang="en-US" dirty="0">
                <a:solidFill>
                  <a:srgbClr val="003300"/>
                </a:solidFill>
              </a:rPr>
              <a:t>, people who had the right to participate in </a:t>
            </a:r>
            <a:r>
              <a:rPr lang="en-US" dirty="0" smtClean="0">
                <a:solidFill>
                  <a:srgbClr val="003300"/>
                </a:solidFill>
              </a:rPr>
              <a:t>government.</a:t>
            </a: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579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Rise of the Tyrants</a:t>
            </a:r>
            <a:endParaRPr lang="en-US" dirty="0"/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Peisistratus overthrew the oligarchy, however, and became the ruler of Athens. </a:t>
            </a:r>
            <a:endParaRPr lang="en-US" dirty="0" smtClean="0">
              <a:solidFill>
                <a:srgbClr val="003300"/>
              </a:solidFill>
            </a:endParaRPr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He </a:t>
            </a:r>
            <a:r>
              <a:rPr lang="en-US" dirty="0">
                <a:solidFill>
                  <a:srgbClr val="003300"/>
                </a:solidFill>
              </a:rPr>
              <a:t>was called a</a:t>
            </a:r>
            <a:r>
              <a:rPr lang="en-US" b="1" dirty="0">
                <a:solidFill>
                  <a:srgbClr val="DC5924"/>
                </a:solidFill>
              </a:rPr>
              <a:t> tyrant</a:t>
            </a:r>
            <a:r>
              <a:rPr lang="en-US" dirty="0">
                <a:solidFill>
                  <a:srgbClr val="003300"/>
                </a:solidFill>
              </a:rPr>
              <a:t>, a leader who held power through the use of force. </a:t>
            </a:r>
            <a:endParaRPr lang="en-US" dirty="0" smtClean="0">
              <a:solidFill>
                <a:srgbClr val="003300"/>
              </a:solidFill>
            </a:endParaRPr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Tyrants </a:t>
            </a:r>
            <a:r>
              <a:rPr lang="en-US" dirty="0">
                <a:solidFill>
                  <a:srgbClr val="003300"/>
                </a:solidFill>
              </a:rPr>
              <a:t>were usually good, not harsh, leaders in ancient Greece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494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Use of Common Currency </a:t>
            </a:r>
            <a:endParaRPr lang="en-US" dirty="0"/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Greek tyrants encouraged the development of a common currency to make trade easier.</a:t>
            </a:r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Silver coins were minted. </a:t>
            </a:r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A common standard of weights and measures was established. </a:t>
            </a:r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Athens’ coins became used widely throughout Greece. </a:t>
            </a:r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Corinth also minted its own coins, which helped it become a dominant city-state. </a:t>
            </a: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702123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Athens Creates Democracy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1"/>
            <a:r>
              <a:rPr lang="en-US" dirty="0" smtClean="0"/>
              <a:t> </a:t>
            </a:r>
            <a:r>
              <a:rPr lang="en-US" dirty="0">
                <a:solidFill>
                  <a:srgbClr val="003300"/>
                </a:solidFill>
              </a:rPr>
              <a:t>A leader named Cleisthenes, a member of one of the most powerful families in Athens, overthrew the aristocracy and established the world’s first </a:t>
            </a:r>
            <a:r>
              <a:rPr lang="en-US" dirty="0" smtClean="0">
                <a:solidFill>
                  <a:srgbClr val="003300"/>
                </a:solidFill>
              </a:rPr>
              <a:t>democracy.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For this reason, he is considered the father of democracy.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</a:p>
          <a:p>
            <a:pPr lvl="1"/>
            <a:r>
              <a:rPr lang="en-US" dirty="0" smtClean="0"/>
              <a:t>Athens created the world’s first democracy.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908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Democracy under Cleisthenes 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003300"/>
                </a:solidFill>
              </a:rPr>
              <a:t>Under </a:t>
            </a:r>
            <a:r>
              <a:rPr lang="en-US" dirty="0">
                <a:solidFill>
                  <a:srgbClr val="003300"/>
                </a:solidFill>
              </a:rPr>
              <a:t>Cleisthenes, all citizens in Athens had the right to participate in the assembly, or gathering of citizens, that created the city’s </a:t>
            </a:r>
            <a:r>
              <a:rPr lang="en-US" dirty="0" smtClean="0">
                <a:solidFill>
                  <a:srgbClr val="003300"/>
                </a:solidFill>
              </a:rPr>
              <a:t>laws.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They needed many citizens to participate and sometimes had to go searching for people to be in the assembly.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76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Changes in Athenian Democracy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3300"/>
                </a:solidFill>
              </a:rPr>
              <a:t>As time passed, citizens got more power, such as serving on </a:t>
            </a:r>
            <a:r>
              <a:rPr lang="en-US" dirty="0" smtClean="0">
                <a:solidFill>
                  <a:srgbClr val="003300"/>
                </a:solidFill>
              </a:rPr>
              <a:t>juries.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Athens reached its height under </a:t>
            </a:r>
            <a:r>
              <a:rPr lang="en-US" b="1" dirty="0">
                <a:solidFill>
                  <a:srgbClr val="DC5924"/>
                </a:solidFill>
              </a:rPr>
              <a:t>Pericles</a:t>
            </a:r>
            <a:r>
              <a:rPr lang="en-US" dirty="0">
                <a:solidFill>
                  <a:srgbClr val="003300"/>
                </a:solidFill>
              </a:rPr>
              <a:t>, who encouraged people to take pride in 	      their </a:t>
            </a:r>
            <a:r>
              <a:rPr lang="en-US" dirty="0" smtClean="0">
                <a:solidFill>
                  <a:srgbClr val="003300"/>
                </a:solidFill>
              </a:rPr>
              <a:t>city.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He also began to pay people who served in public office or on juries.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56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Greek Constitutions 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smtClean="0">
                <a:solidFill>
                  <a:srgbClr val="003300"/>
                </a:solidFill>
              </a:rPr>
              <a:t>The Greeks created constitutions in which laws were written.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 constitution is a set of beliefs and laws that are used to govern a state, nation, or organization. </a:t>
            </a: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34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End of Democracy in Athens </a:t>
            </a:r>
            <a:endParaRPr lang="en-US" dirty="0"/>
          </a:p>
          <a:p>
            <a:pPr lvl="1"/>
            <a:r>
              <a:rPr lang="en-US" dirty="0" smtClean="0"/>
              <a:t>Athens </a:t>
            </a:r>
            <a:r>
              <a:rPr lang="en-US" dirty="0"/>
              <a:t>was conquered by the Macedonians and fell under their influence.</a:t>
            </a:r>
          </a:p>
          <a:p>
            <a:pPr lvl="1"/>
            <a:r>
              <a:rPr lang="en-US" dirty="0"/>
              <a:t>The king ruled like a dictator. No one could make decisions without his approval.</a:t>
            </a:r>
          </a:p>
          <a:p>
            <a:pPr lvl="1"/>
            <a:r>
              <a:rPr lang="en-US" dirty="0"/>
              <a:t>The assembly still met to make laws, but it had to be careful not to upset the king.</a:t>
            </a:r>
          </a:p>
          <a:p>
            <a:pPr lvl="1"/>
            <a:r>
              <a:rPr lang="en-US" dirty="0"/>
              <a:t>Eventually, a new king took over and ended Athenian democracy altogether. </a:t>
            </a: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838120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Ancient Democracy Differs from Modern Democracy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Ancient democracy was different than modern democracy. 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Direct Democracy </a:t>
            </a:r>
            <a:endParaRPr lang="en-US" dirty="0"/>
          </a:p>
          <a:p>
            <a:pPr lvl="1"/>
            <a:r>
              <a:rPr lang="en-US" dirty="0"/>
              <a:t>All citizens in Athens could participate directly in the government, which was called a direct democracy.</a:t>
            </a:r>
          </a:p>
          <a:p>
            <a:pPr lvl="1"/>
            <a:r>
              <a:rPr lang="en-US" dirty="0"/>
              <a:t>Each vote counted, and the majority ruled.</a:t>
            </a:r>
          </a:p>
          <a:p>
            <a:pPr marL="18288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Representative Democracy 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The United States is too large for direct democracy to work for the whole country.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Instead, we have a representative democracy.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 a representative democracy, also called a republic, citizens elect officials to represent them in the government. These officials then make the laws.</a:t>
            </a:r>
          </a:p>
          <a:p>
            <a:pPr marL="182880" lvl="1" indent="0">
              <a:spcBef>
                <a:spcPts val="600"/>
              </a:spcBef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and the Early Greeks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Big Idea</a:t>
            </a:r>
          </a:p>
          <a:p>
            <a:pPr lvl="1"/>
            <a:r>
              <a:rPr lang="en-US" dirty="0" smtClean="0"/>
              <a:t>Greece’s geography and its nearness to the sea strongly influenced the development of trade and the growth of city-states.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Geography helped shape early Greek civilization. </a:t>
            </a:r>
          </a:p>
          <a:p>
            <a:pPr lvl="2"/>
            <a:r>
              <a:rPr lang="en-US" dirty="0" smtClean="0"/>
              <a:t>Trading cultures developed in the Minoan and Mycenaean civilizations. </a:t>
            </a:r>
          </a:p>
          <a:p>
            <a:pPr lvl="2"/>
            <a:r>
              <a:rPr lang="en-US" dirty="0" smtClean="0"/>
              <a:t>The Greeks created city-states for protection and security.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43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Athens and Sparta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Big Idea</a:t>
            </a:r>
          </a:p>
          <a:p>
            <a:pPr lvl="1"/>
            <a:r>
              <a:rPr lang="en-US" dirty="0" smtClean="0"/>
              <a:t>The two most powerful city-states in Greece, Sparta and Athens, had very different cultures and became bitter enemies in the 400s BC. 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The Spartans built a military society to provide security and protection.</a:t>
            </a:r>
          </a:p>
          <a:p>
            <a:pPr lvl="2"/>
            <a:r>
              <a:rPr lang="en-US" dirty="0" smtClean="0"/>
              <a:t>The Athenians admired the mind and the arts in addition to physical abilities. </a:t>
            </a:r>
          </a:p>
          <a:p>
            <a:pPr lvl="2"/>
            <a:r>
              <a:rPr lang="en-US" dirty="0" smtClean="0"/>
              <a:t>Sparta and Athens fought over who should have power and influence in Greece.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349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Spartans Build a Military Society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1"/>
            <a:r>
              <a:rPr lang="en-US" dirty="0" smtClean="0"/>
              <a:t> Spartan society was dominated by the military. </a:t>
            </a:r>
          </a:p>
          <a:p>
            <a:pPr lvl="1"/>
            <a:r>
              <a:rPr lang="en-US" dirty="0" smtClean="0"/>
              <a:t>According to tradition, Spartan’s military society was created between 900 and 600 BC by Lycurgus to prevent another slave revolt.</a:t>
            </a:r>
          </a:p>
          <a:p>
            <a:pPr lvl="1"/>
            <a:r>
              <a:rPr lang="en-US" dirty="0" smtClean="0"/>
              <a:t>Spartans believed that military power provided security and protection.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1</a:t>
            </a:r>
            <a:endParaRPr lang="en-US" dirty="0" smtClean="0"/>
          </a:p>
          <a:p>
            <a:pPr lvl="1"/>
            <a:r>
              <a:rPr lang="en-US" dirty="0" smtClean="0"/>
              <a:t>The Spartans built a military society to provide security and protection.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25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Boys and Men in Sparta </a:t>
            </a:r>
            <a:endParaRPr lang="en-US" dirty="0"/>
          </a:p>
          <a:p>
            <a:pPr lvl="1"/>
            <a:r>
              <a:rPr lang="en-US" dirty="0" smtClean="0"/>
              <a:t>Boys were trained from an early age to be soldiers.</a:t>
            </a:r>
          </a:p>
          <a:p>
            <a:pPr lvl="1"/>
            <a:r>
              <a:rPr lang="en-US" dirty="0" smtClean="0"/>
              <a:t>Boys learned to endure hardships; stole food to survive. </a:t>
            </a:r>
          </a:p>
          <a:p>
            <a:pPr lvl="1"/>
            <a:r>
              <a:rPr lang="en-US" dirty="0" smtClean="0"/>
              <a:t>Soldiers between the ages of 20 and 30 lived in army barracks. </a:t>
            </a:r>
          </a:p>
          <a:p>
            <a:pPr lvl="1"/>
            <a:r>
              <a:rPr lang="en-US" dirty="0" smtClean="0"/>
              <a:t>Men stayed in the army until age 60. </a:t>
            </a:r>
          </a:p>
          <a:p>
            <a:pPr lvl="1"/>
            <a:r>
              <a:rPr lang="en-US" dirty="0" smtClean="0"/>
              <a:t>Spartans reinforced self-discipline by requiring soldiers to live lives free from comforts. </a:t>
            </a: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6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Girls and Women in Sparta</a:t>
            </a:r>
            <a:endParaRPr lang="en-US" dirty="0"/>
          </a:p>
          <a:p>
            <a:pPr lvl="1"/>
            <a:r>
              <a:rPr lang="en-US" dirty="0" smtClean="0"/>
              <a:t>Spartan women had more rights than other Greek women.</a:t>
            </a:r>
          </a:p>
          <a:p>
            <a:pPr lvl="1"/>
            <a:r>
              <a:rPr lang="en-US" dirty="0" smtClean="0"/>
              <a:t>Some women owned lands and ran their households. </a:t>
            </a:r>
          </a:p>
          <a:p>
            <a:pPr lvl="1"/>
            <a:r>
              <a:rPr lang="en-US" dirty="0" smtClean="0"/>
              <a:t>Women also received physical training because Spartans believed this would help them bear healthy children. </a:t>
            </a: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1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  <a:p>
            <a:pPr lvl="1"/>
            <a:r>
              <a:rPr lang="en-US" dirty="0" smtClean="0"/>
              <a:t>Sparta ruled by two kings, but elected officials had more power. </a:t>
            </a:r>
          </a:p>
          <a:p>
            <a:pPr lvl="1"/>
            <a:r>
              <a:rPr lang="en-US" dirty="0" smtClean="0"/>
              <a:t>Sparta’s government was set up to control the helots, or government-owned slaves. </a:t>
            </a:r>
          </a:p>
          <a:p>
            <a:pPr lvl="1"/>
            <a:r>
              <a:rPr lang="en-US" dirty="0" smtClean="0"/>
              <a:t>The helots grew all the city’s crops, were servants, and were forced to fight during war. </a:t>
            </a:r>
          </a:p>
          <a:p>
            <a:pPr lvl="1"/>
            <a:r>
              <a:rPr lang="en-US" dirty="0" smtClean="0"/>
              <a:t>Sparta became a rich, powerful, and prosperous city. </a:t>
            </a: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18628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Athenians Admire the Mind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Boys and Men in Athens </a:t>
            </a:r>
            <a:endParaRPr lang="en-US" dirty="0"/>
          </a:p>
          <a:p>
            <a:pPr lvl="1"/>
            <a:r>
              <a:rPr lang="en-US" dirty="0" smtClean="0"/>
              <a:t>Athenian men didn’t devote their lives to the military. </a:t>
            </a:r>
          </a:p>
          <a:p>
            <a:pPr lvl="1"/>
            <a:r>
              <a:rPr lang="en-US" dirty="0"/>
              <a:t>Athenian boys from rich families worked to improve their bodies and minds. </a:t>
            </a:r>
          </a:p>
          <a:p>
            <a:pPr lvl="1"/>
            <a:r>
              <a:rPr lang="en-US" dirty="0" smtClean="0"/>
              <a:t>Athenian boys learned how to read, write, count, and play instruments.</a:t>
            </a:r>
          </a:p>
          <a:p>
            <a:pPr lvl="1"/>
            <a:r>
              <a:rPr lang="en-US" dirty="0" smtClean="0"/>
              <a:t> Wealthy families hired private tutors to teach boys about philosophy, geometry, astronomy, and more. </a:t>
            </a:r>
          </a:p>
          <a:p>
            <a:pPr lvl="1"/>
            <a:r>
              <a:rPr lang="en-US" dirty="0" smtClean="0"/>
              <a:t>Boys from poor families did not receive an education; instead, they grew food for the city.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</a:p>
          <a:p>
            <a:pPr lvl="1"/>
            <a:r>
              <a:rPr lang="en-US" dirty="0" smtClean="0"/>
              <a:t>The Athenians admired the mind and the arts in addition to physical abilities.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49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Girls and Women in Athens</a:t>
            </a:r>
            <a:endParaRPr lang="en-US" dirty="0"/>
          </a:p>
          <a:p>
            <a:pPr lvl="1"/>
            <a:r>
              <a:rPr lang="en-US" dirty="0" smtClean="0"/>
              <a:t>Girls received almost no education. </a:t>
            </a:r>
          </a:p>
          <a:p>
            <a:pPr lvl="1"/>
            <a:r>
              <a:rPr lang="en-US" dirty="0" smtClean="0"/>
              <a:t>Most girls were learned household tasks instead. </a:t>
            </a:r>
          </a:p>
          <a:p>
            <a:pPr lvl="1"/>
            <a:r>
              <a:rPr lang="en-US" dirty="0" smtClean="0"/>
              <a:t>Athenian women had fewer rights than women in other city-states. </a:t>
            </a:r>
          </a:p>
          <a:p>
            <a:pPr lvl="1"/>
            <a:r>
              <a:rPr lang="en-US" dirty="0" smtClean="0"/>
              <a:t>Women could not serve in the government, leave their homes, or buy anything. </a:t>
            </a: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55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Limited Rights in Athenian Society </a:t>
            </a:r>
            <a:endParaRPr lang="en-US" dirty="0"/>
          </a:p>
          <a:p>
            <a:pPr lvl="1"/>
            <a:r>
              <a:rPr lang="en-US" dirty="0" smtClean="0"/>
              <a:t>Although Athens was a democracy, some people had fewer rights than others. </a:t>
            </a:r>
          </a:p>
          <a:p>
            <a:pPr lvl="1"/>
            <a:r>
              <a:rPr lang="en-US" dirty="0" smtClean="0"/>
              <a:t>Athenian women had fewer rights than other Greek women as well as women in other ancient governments. </a:t>
            </a:r>
          </a:p>
          <a:p>
            <a:pPr lvl="1"/>
            <a:r>
              <a:rPr lang="en-US" dirty="0" smtClean="0"/>
              <a:t>Athenian slaves had limited rights that depended on which of three slave classes they belonged. </a:t>
            </a:r>
          </a:p>
          <a:p>
            <a:pPr lvl="1"/>
            <a:r>
              <a:rPr lang="en-US" dirty="0" smtClean="0"/>
              <a:t>Foreigners, called </a:t>
            </a:r>
            <a:r>
              <a:rPr lang="en-US" i="1" dirty="0" err="1" smtClean="0"/>
              <a:t>metics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had some rights, but could not participate in government. </a:t>
            </a:r>
          </a:p>
          <a:p>
            <a:pPr lvl="1"/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6343664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Sparta and Athens Fight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Athenian Power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Sparta </a:t>
            </a:r>
            <a:r>
              <a:rPr lang="en-US" dirty="0">
                <a:solidFill>
                  <a:srgbClr val="003300"/>
                </a:solidFill>
              </a:rPr>
              <a:t>and Athens worked together to win the Persian Wars.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After the Persian Wars, city-states joined an </a:t>
            </a:r>
            <a:r>
              <a:rPr lang="en-US" b="1" dirty="0" smtClean="0">
                <a:solidFill>
                  <a:srgbClr val="DC5924"/>
                </a:solidFill>
              </a:rPr>
              <a:t>alliance</a:t>
            </a:r>
            <a:r>
              <a:rPr lang="en-US" dirty="0" smtClean="0">
                <a:solidFill>
                  <a:srgbClr val="003300"/>
                </a:solidFill>
              </a:rPr>
              <a:t>, an agreement to work together, which </a:t>
            </a:r>
            <a:r>
              <a:rPr lang="en-US" dirty="0">
                <a:solidFill>
                  <a:srgbClr val="003300"/>
                </a:solidFill>
              </a:rPr>
              <a:t>historians call the </a:t>
            </a:r>
            <a:r>
              <a:rPr lang="en-US" dirty="0" err="1">
                <a:solidFill>
                  <a:srgbClr val="003300"/>
                </a:solidFill>
              </a:rPr>
              <a:t>Delian</a:t>
            </a:r>
            <a:r>
              <a:rPr lang="en-US" dirty="0">
                <a:solidFill>
                  <a:srgbClr val="003300"/>
                </a:solidFill>
              </a:rPr>
              <a:t> League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Athens became the strongest member of the </a:t>
            </a:r>
            <a:r>
              <a:rPr lang="en-US" dirty="0" err="1" smtClean="0">
                <a:solidFill>
                  <a:srgbClr val="003300"/>
                </a:solidFill>
              </a:rPr>
              <a:t>Delian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League.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Athens treated other members as subjects and used the Leagues money to pay for Athenian buildings. 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3</a:t>
            </a:r>
            <a:endParaRPr lang="en-US" dirty="0" smtClean="0"/>
          </a:p>
          <a:p>
            <a:pPr lvl="1"/>
            <a:r>
              <a:rPr lang="en-US" dirty="0" smtClean="0"/>
              <a:t>Sparta and Athens fought over who should have power and influence in Greece.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039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Sparta and Athens Fight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3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Peloponnesian War </a:t>
            </a:r>
            <a:endParaRPr lang="en-US" dirty="0"/>
          </a:p>
          <a:p>
            <a:pPr lvl="1"/>
            <a:r>
              <a:rPr lang="en-US" dirty="0"/>
              <a:t>Sparta declared war on Athens, starting the </a:t>
            </a:r>
            <a:r>
              <a:rPr lang="en-US" b="1" dirty="0">
                <a:solidFill>
                  <a:srgbClr val="DC5924"/>
                </a:solidFill>
              </a:rPr>
              <a:t>Peloponnesian War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war lasted for ten years before they decided to call a truce.</a:t>
            </a:r>
          </a:p>
          <a:p>
            <a:pPr lvl="1"/>
            <a:r>
              <a:rPr lang="en-US" dirty="0"/>
              <a:t>The war started up once more when Athens tried to expand its empire. The Spartans won. </a:t>
            </a:r>
          </a:p>
          <a:p>
            <a:pPr lvl="1"/>
            <a:r>
              <a:rPr lang="en-US" dirty="0"/>
              <a:t>With the defeat of Athens, Sparta became the most powerful city-state in Greece.</a:t>
            </a:r>
          </a:p>
          <a:p>
            <a:pPr marL="18288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Fighting Among the City-States </a:t>
            </a:r>
            <a:endParaRPr lang="en-US" dirty="0"/>
          </a:p>
          <a:p>
            <a:pPr lvl="1"/>
            <a:r>
              <a:rPr lang="en-US" dirty="0"/>
              <a:t>Other city-states started to resent Sparta, leading to a period of war.</a:t>
            </a:r>
          </a:p>
          <a:p>
            <a:pPr lvl="1"/>
            <a:r>
              <a:rPr lang="en-US" dirty="0"/>
              <a:t>Control of Greece shifted from one city-state to another for years.</a:t>
            </a:r>
          </a:p>
          <a:p>
            <a:pPr marL="182880" lvl="1" indent="0">
              <a:spcBef>
                <a:spcPts val="600"/>
              </a:spcBef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905000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95355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Shapes Greek Civilization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1</a:t>
            </a:r>
          </a:p>
          <a:p>
            <a:pPr lvl="1"/>
            <a:r>
              <a:rPr lang="en-US" dirty="0" smtClean="0"/>
              <a:t>Geography helped shape early Greek civilization.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Mountains and Settlements</a:t>
            </a:r>
            <a:endParaRPr lang="en-US" dirty="0"/>
          </a:p>
          <a:p>
            <a:pPr lvl="1"/>
            <a:r>
              <a:rPr lang="en-US" dirty="0" smtClean="0"/>
              <a:t>Mountains </a:t>
            </a:r>
            <a:r>
              <a:rPr lang="en-US" dirty="0"/>
              <a:t>cover much of Greece, so contact with other villages was </a:t>
            </a:r>
            <a:r>
              <a:rPr lang="en-US" dirty="0" smtClean="0"/>
              <a:t>difficult.</a:t>
            </a:r>
          </a:p>
          <a:p>
            <a:pPr lvl="1"/>
            <a:r>
              <a:rPr lang="en-US" dirty="0" smtClean="0"/>
              <a:t>People </a:t>
            </a:r>
            <a:r>
              <a:rPr lang="en-US" dirty="0"/>
              <a:t>settled in the flat areas along the coast and in river valleys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People created their own governments and ways of life.</a:t>
            </a:r>
          </a:p>
          <a:p>
            <a:pPr marL="182880" lvl="1" indent="0">
              <a:buNone/>
            </a:pPr>
            <a:endParaRPr lang="en-US" dirty="0"/>
          </a:p>
          <a:p>
            <a:pPr marL="1828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Seas and Ships</a:t>
            </a:r>
            <a:endParaRPr lang="en-US" dirty="0"/>
          </a:p>
          <a:p>
            <a:pPr lvl="1"/>
            <a:r>
              <a:rPr lang="en-US" dirty="0"/>
              <a:t>Because travel was so difficult inland, Greeks turned to the seas on all </a:t>
            </a:r>
            <a:r>
              <a:rPr lang="en-US" dirty="0" smtClean="0"/>
              <a:t>sides.</a:t>
            </a:r>
          </a:p>
          <a:p>
            <a:pPr lvl="1"/>
            <a:r>
              <a:rPr lang="en-US" dirty="0"/>
              <a:t>They became skilled shipbuilders and </a:t>
            </a:r>
            <a:r>
              <a:rPr lang="en-US" dirty="0" smtClean="0"/>
              <a:t>sailors.</a:t>
            </a:r>
          </a:p>
          <a:p>
            <a:pPr lvl="1"/>
            <a:r>
              <a:rPr lang="en-US" dirty="0"/>
              <a:t>The sea became a source of food as well as a way of trading with other </a:t>
            </a:r>
            <a:r>
              <a:rPr lang="en-US" dirty="0" smtClean="0"/>
              <a:t>communities.</a:t>
            </a:r>
          </a:p>
          <a:p>
            <a:pPr lvl="1"/>
            <a:r>
              <a:rPr lang="en-US" dirty="0"/>
              <a:t>They also exchanged ideas with other </a:t>
            </a:r>
            <a:r>
              <a:rPr lang="en-US" dirty="0" smtClean="0"/>
              <a:t>cultures.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505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Greek Mythology and Literature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 lvl="1"/>
            <a:r>
              <a:rPr lang="en-US" dirty="0" smtClean="0"/>
              <a:t>The ancient Greeks created great myths and works of literature that influence the way we speak and write today. 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The Greeks created myths to explain the world. </a:t>
            </a:r>
          </a:p>
          <a:p>
            <a:pPr lvl="2"/>
            <a:r>
              <a:rPr lang="en-US" dirty="0" smtClean="0"/>
              <a:t>Ancient Greek literature provides some of the world’s greatest poems and stories. </a:t>
            </a:r>
          </a:p>
          <a:p>
            <a:pPr lvl="2"/>
            <a:r>
              <a:rPr lang="en-US" dirty="0" smtClean="0"/>
              <a:t>Greek literature lives on and influences our world even today.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19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Myths Explain the World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3300"/>
                </a:solidFill>
              </a:rPr>
              <a:t>Instead </a:t>
            </a:r>
            <a:r>
              <a:rPr lang="en-US" dirty="0">
                <a:solidFill>
                  <a:srgbClr val="003300"/>
                </a:solidFill>
              </a:rPr>
              <a:t>of scientific explanations, the Greeks used </a:t>
            </a:r>
            <a:r>
              <a:rPr lang="en-US" b="1" dirty="0">
                <a:solidFill>
                  <a:srgbClr val="DC5924"/>
                </a:solidFill>
              </a:rPr>
              <a:t>mythology</a:t>
            </a:r>
            <a:r>
              <a:rPr lang="en-US" dirty="0">
                <a:solidFill>
                  <a:srgbClr val="003300"/>
                </a:solidFill>
              </a:rPr>
              <a:t> to explain things.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Mythology is a body of stories about gods and heroes that try to explain how the world works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1</a:t>
            </a:r>
            <a:endParaRPr lang="en-US" dirty="0" smtClean="0"/>
          </a:p>
          <a:p>
            <a:pPr lvl="1"/>
            <a:r>
              <a:rPr lang="en-US" dirty="0" smtClean="0"/>
              <a:t>The Greeks created myths to explain the world.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835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Greek Gods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Greeks </a:t>
            </a:r>
            <a:r>
              <a:rPr lang="en-US" dirty="0">
                <a:solidFill>
                  <a:srgbClr val="003300"/>
                </a:solidFill>
              </a:rPr>
              <a:t>believed gods caused things like </a:t>
            </a:r>
            <a:r>
              <a:rPr lang="en-US" dirty="0" smtClean="0">
                <a:solidFill>
                  <a:srgbClr val="003300"/>
                </a:solidFill>
              </a:rPr>
              <a:t>volcanic eruptions.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The most important Greek gods included: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Zeus, king of the gods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Hera, queen of the gods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Poseidon, god of the sea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Hades, god of the underworld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Athena, goddess of wisdom, 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Apollo, god of the sun</a:t>
            </a: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Aphrodite, goddess of love </a:t>
            </a: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842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Deities, Titans, Gods, and Mythology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In Greek mythology, Gaea and Uranus were the first two deities in the world.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The children and grandchildren of Gaea and Uranus were known as the Titans.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The gods defeated the Titans and took control of Mount Olympus. 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To keep the gods happy, they built great temples. The Greeks expected help when they needed it in return.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444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Heroes and Mythology 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</a:rPr>
              <a:t>Many Greek myths told about the adventures of great heroes.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Some heroes were real, while others were not.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Some </a:t>
            </a:r>
            <a:r>
              <a:rPr lang="en-US" dirty="0">
                <a:solidFill>
                  <a:srgbClr val="003300"/>
                </a:solidFill>
              </a:rPr>
              <a:t>of the major heroes were </a:t>
            </a:r>
            <a:r>
              <a:rPr lang="en-US" dirty="0" smtClean="0">
                <a:solidFill>
                  <a:srgbClr val="003300"/>
                </a:solidFill>
              </a:rPr>
              <a:t>Theseus, Jason, and Hercules</a:t>
            </a:r>
            <a:r>
              <a:rPr lang="en-US" dirty="0">
                <a:solidFill>
                  <a:srgbClr val="003300"/>
                </a:solidFill>
              </a:rPr>
              <a:t>.</a:t>
            </a:r>
          </a:p>
          <a:p>
            <a:pPr lvl="2"/>
            <a:r>
              <a:rPr lang="en-US" dirty="0">
                <a:solidFill>
                  <a:srgbClr val="003300"/>
                </a:solidFill>
              </a:rPr>
              <a:t>Theseus traveled to Crete and killed the minotaur, a half-human, half-</a:t>
            </a:r>
            <a:r>
              <a:rPr lang="en-US" dirty="0" smtClean="0">
                <a:solidFill>
                  <a:srgbClr val="003300"/>
                </a:solidFill>
              </a:rPr>
              <a:t>bull monster.</a:t>
            </a:r>
          </a:p>
          <a:p>
            <a:pPr lvl="2"/>
            <a:r>
              <a:rPr lang="en-US" dirty="0">
                <a:solidFill>
                  <a:srgbClr val="003300"/>
                </a:solidFill>
              </a:rPr>
              <a:t>Jason sailed across the seas in search of great treasure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  <a:endParaRPr lang="en-US" dirty="0">
              <a:solidFill>
                <a:srgbClr val="003300"/>
              </a:solidFill>
            </a:endParaRPr>
          </a:p>
          <a:p>
            <a:pPr lvl="2"/>
            <a:r>
              <a:rPr lang="en-US" dirty="0">
                <a:solidFill>
                  <a:srgbClr val="003300"/>
                </a:solidFill>
              </a:rPr>
              <a:t>Hercules was the most famous </a:t>
            </a:r>
            <a:r>
              <a:rPr lang="en-US" dirty="0" smtClean="0">
                <a:solidFill>
                  <a:srgbClr val="003300"/>
                </a:solidFill>
              </a:rPr>
              <a:t>hero. </a:t>
            </a:r>
            <a:r>
              <a:rPr lang="en-US" dirty="0">
                <a:solidFill>
                  <a:srgbClr val="003300"/>
                </a:solidFill>
              </a:rPr>
              <a:t>He fought many monsters and performed    nearly impossible tasks.</a:t>
            </a: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709195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Ancient Greek Literature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Homer and Epic Poetry 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</a:rPr>
              <a:t>Among the earliest Greek writings are two epic poems, the</a:t>
            </a:r>
            <a:r>
              <a:rPr lang="en-US" i="1" dirty="0">
                <a:solidFill>
                  <a:srgbClr val="003300"/>
                </a:solidFill>
              </a:rPr>
              <a:t> Iliad </a:t>
            </a:r>
            <a:r>
              <a:rPr lang="en-US" dirty="0">
                <a:solidFill>
                  <a:srgbClr val="003300"/>
                </a:solidFill>
              </a:rPr>
              <a:t>and the </a:t>
            </a:r>
            <a:r>
              <a:rPr lang="en-US" i="1" dirty="0">
                <a:solidFill>
                  <a:srgbClr val="003300"/>
                </a:solidFill>
              </a:rPr>
              <a:t>Odyssey</a:t>
            </a:r>
            <a:r>
              <a:rPr lang="en-US" dirty="0">
                <a:solidFill>
                  <a:srgbClr val="003300"/>
                </a:solidFill>
              </a:rPr>
              <a:t> by </a:t>
            </a:r>
            <a:r>
              <a:rPr lang="en-US" b="1" dirty="0">
                <a:solidFill>
                  <a:srgbClr val="DC5924"/>
                </a:solidFill>
              </a:rPr>
              <a:t>Homer</a:t>
            </a:r>
            <a:r>
              <a:rPr lang="en-US" dirty="0">
                <a:solidFill>
                  <a:srgbClr val="003300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The </a:t>
            </a:r>
            <a:r>
              <a:rPr lang="en-US" i="1" dirty="0">
                <a:solidFill>
                  <a:srgbClr val="003300"/>
                </a:solidFill>
              </a:rPr>
              <a:t>Iliad</a:t>
            </a:r>
            <a:r>
              <a:rPr lang="en-US" dirty="0">
                <a:solidFill>
                  <a:srgbClr val="003300"/>
                </a:solidFill>
              </a:rPr>
              <a:t> tells the story of the last years of the Trojan War.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The </a:t>
            </a:r>
            <a:r>
              <a:rPr lang="en-US" i="1" dirty="0">
                <a:solidFill>
                  <a:srgbClr val="003300"/>
                </a:solidFill>
              </a:rPr>
              <a:t>Odyssey</a:t>
            </a:r>
            <a:r>
              <a:rPr lang="en-US" dirty="0">
                <a:solidFill>
                  <a:srgbClr val="003300"/>
                </a:solidFill>
              </a:rPr>
              <a:t> describes the challenges that Odysseus faced on his way home from the war.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These poems were central to the education system and influenced later writing as well.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</a:p>
          <a:p>
            <a:pPr lvl="1"/>
            <a:r>
              <a:rPr lang="en-US" dirty="0" smtClean="0"/>
              <a:t>Ancient literature provides some of the world’s greatest poems and stories.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098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Ancient Greek Literature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Lyric Poetry </a:t>
            </a:r>
            <a:endParaRPr lang="en-US" dirty="0"/>
          </a:p>
          <a:p>
            <a:pPr lvl="1"/>
            <a:r>
              <a:rPr lang="en-US" dirty="0"/>
              <a:t>Some poems were set to music. </a:t>
            </a:r>
          </a:p>
          <a:p>
            <a:pPr lvl="1"/>
            <a:r>
              <a:rPr lang="en-US" dirty="0"/>
              <a:t>The writers of these poems were called lyric poets, after their instrument, the lyre.</a:t>
            </a:r>
          </a:p>
          <a:p>
            <a:pPr lvl="1"/>
            <a:r>
              <a:rPr lang="en-US" dirty="0"/>
              <a:t>The most famous lyric poet was a woman named </a:t>
            </a:r>
            <a:r>
              <a:rPr lang="en-US" b="1" dirty="0">
                <a:solidFill>
                  <a:srgbClr val="DC5924"/>
                </a:solidFill>
              </a:rPr>
              <a:t>Sappho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Her poems were beautiful and emotional. They spoke of love and relationships with her friends and family.</a:t>
            </a:r>
          </a:p>
          <a:p>
            <a:pPr lvl="1"/>
            <a:endParaRPr lang="en-US" dirty="0"/>
          </a:p>
          <a:p>
            <a:pPr marL="18288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Fables</a:t>
            </a:r>
            <a:endParaRPr lang="en-US" dirty="0"/>
          </a:p>
          <a:p>
            <a:pPr lvl="1"/>
            <a:r>
              <a:rPr lang="en-US" dirty="0"/>
              <a:t>Other Greeks told short stories that taught the reader lessons about life or gave advice on how to live. These stories were called </a:t>
            </a:r>
            <a:r>
              <a:rPr lang="en-US" b="1" dirty="0">
                <a:solidFill>
                  <a:srgbClr val="DC5924"/>
                </a:solidFill>
              </a:rPr>
              <a:t>fables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 </a:t>
            </a:r>
            <a:r>
              <a:rPr lang="en-US" b="1" dirty="0" smtClean="0">
                <a:solidFill>
                  <a:srgbClr val="DC5924"/>
                </a:solidFill>
              </a:rPr>
              <a:t>Aesop</a:t>
            </a:r>
            <a:r>
              <a:rPr lang="en-US" dirty="0" smtClean="0"/>
              <a:t> </a:t>
            </a:r>
            <a:r>
              <a:rPr lang="en-US" dirty="0"/>
              <a:t>is famous for fables such as “The Tortoise and the Hare” and “The Boy Who Cried Wolf.”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905000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436546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Greek Literature Lives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Language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The Greek alphabet is the basis for most of the writing systems in the Western world. 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The most obvious way we see the influence of the Greeks is in our language.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Many English words and expressions come from mythology, such as “odyssey” and “titanic.”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3</a:t>
            </a:r>
            <a:endParaRPr lang="en-US" dirty="0" smtClean="0"/>
          </a:p>
          <a:p>
            <a:pPr lvl="1"/>
            <a:r>
              <a:rPr lang="en-US" dirty="0" smtClean="0"/>
              <a:t>Greek literature lives on and influences our world even today.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401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New Forms of Writing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The Greeks created new writing forms such as drama and history.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Athenian writers created many of the greatest plays of the ancient world and brought innovations to play writing.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The Greeks were among the first to write about history.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Many historians modeled their works after Thucydides’ methods. </a:t>
            </a: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9621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Literature and the Arts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</a:rPr>
              <a:t>Greek myths have inspired artists and writers for centuries.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>
                <a:solidFill>
                  <a:srgbClr val="003300"/>
                </a:solidFill>
              </a:rPr>
              <a:t>Moviemakers have borrowed some of these stories.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Mythological references are also common among names of sports teams.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255488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Trading Cultures Develop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2</a:t>
            </a:r>
            <a:endParaRPr lang="en-US" dirty="0"/>
          </a:p>
          <a:p>
            <a:pPr lvl="1"/>
            <a:r>
              <a:rPr lang="en-US" dirty="0" smtClean="0"/>
              <a:t>Trading cultures developed in the Minoan and Mycenaean civilizations.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Minoans </a:t>
            </a:r>
            <a:endParaRPr lang="en-US" dirty="0"/>
          </a:p>
          <a:p>
            <a:pPr lvl="1"/>
            <a:r>
              <a:rPr lang="en-US" dirty="0"/>
              <a:t>They spent much of their time at sea, trading in the </a:t>
            </a:r>
            <a:r>
              <a:rPr lang="en-US" dirty="0" smtClean="0"/>
              <a:t>Mediterranean.</a:t>
            </a:r>
          </a:p>
          <a:p>
            <a:pPr lvl="1"/>
            <a:r>
              <a:rPr lang="en-US" dirty="0"/>
              <a:t>Ships carried goods such as wood, olive oil, and pottery all around the eastern </a:t>
            </a:r>
            <a:r>
              <a:rPr lang="en-US" dirty="0" smtClean="0"/>
              <a:t>Mediterranean.</a:t>
            </a:r>
          </a:p>
          <a:p>
            <a:pPr lvl="1"/>
            <a:r>
              <a:rPr lang="en-US" dirty="0"/>
              <a:t>They became the victims of a huge volcano that erupted north of Crete.</a:t>
            </a:r>
          </a:p>
          <a:p>
            <a:pPr lvl="1"/>
            <a:r>
              <a:rPr lang="en-US" dirty="0" smtClean="0"/>
              <a:t>They were not considered to be Greek, since they didn’t speak Greek.</a:t>
            </a:r>
          </a:p>
          <a:p>
            <a:pPr lvl="1"/>
            <a:endParaRPr lang="en-US" dirty="0"/>
          </a:p>
          <a:p>
            <a:pPr marL="182880" lvl="1" indent="0">
              <a:buNone/>
            </a:pPr>
            <a:endParaRPr lang="en-US" dirty="0"/>
          </a:p>
          <a:p>
            <a:pPr marL="18288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Mycenaeans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They were the first people to be considered Greek.</a:t>
            </a:r>
          </a:p>
          <a:p>
            <a:pPr lvl="1"/>
            <a:r>
              <a:rPr lang="en-US" dirty="0"/>
              <a:t>They lived inland and built fortresses. </a:t>
            </a:r>
          </a:p>
          <a:p>
            <a:pPr lvl="1"/>
            <a:r>
              <a:rPr lang="en-US" dirty="0"/>
              <a:t>They were more violent in their trade.</a:t>
            </a:r>
          </a:p>
          <a:p>
            <a:pPr lvl="1"/>
            <a:r>
              <a:rPr lang="en-US" dirty="0"/>
              <a:t>They took over Crete and became the major traders in the eastern Mediterranean. </a:t>
            </a:r>
          </a:p>
          <a:p>
            <a:pPr lvl="1"/>
            <a:r>
              <a:rPr lang="en-US" dirty="0"/>
              <a:t>They developed colonies in northern Greece and Italy, from which they shipped goods around the Mediterranean and the Black Sea.</a:t>
            </a:r>
          </a:p>
          <a:p>
            <a:pPr marL="1828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907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Greek Art, Philosophy, and Science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 lvl="1"/>
            <a:r>
              <a:rPr lang="en-US" dirty="0" smtClean="0"/>
              <a:t>Ancient Greeks made lasting contributions in the arts, philosophy, and science. 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The Greeks made great contributions to the arts. </a:t>
            </a:r>
          </a:p>
          <a:p>
            <a:pPr lvl="2"/>
            <a:r>
              <a:rPr lang="en-US" dirty="0" smtClean="0"/>
              <a:t>The teachings of Socrates, Plato, and Aristotle are the basis of modern philosophy. </a:t>
            </a:r>
          </a:p>
          <a:p>
            <a:pPr lvl="2"/>
            <a:r>
              <a:rPr lang="en-US" dirty="0" smtClean="0"/>
              <a:t>In science, the Greeks made key discoveries in math, medicine, and engineering.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753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41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Arts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Statues and Paintings 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</a:rPr>
              <a:t>Greek statues look as though they could come to life at any time, because Greek artists wanted to show how beautiful people could be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They made statues of various gods and goddess for religious purposes.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r>
              <a:rPr lang="en-US" dirty="0">
                <a:solidFill>
                  <a:srgbClr val="003300"/>
                </a:solidFill>
              </a:rPr>
              <a:t>Greek paintings are known for their realism and detail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Painting scenes often had geographic features, myths, or athletic competitions.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1</a:t>
            </a:r>
            <a:endParaRPr lang="en-US" dirty="0" smtClean="0"/>
          </a:p>
          <a:p>
            <a:pPr lvl="1"/>
            <a:r>
              <a:rPr lang="en-US" dirty="0" smtClean="0"/>
              <a:t>The Greeks made great contributions to the arts.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8009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Greek Architecture </a:t>
            </a:r>
            <a:endParaRPr lang="en-US" dirty="0"/>
          </a:p>
          <a:p>
            <a:pPr lvl="1"/>
            <a:r>
              <a:rPr lang="en-US" dirty="0">
                <a:solidFill>
                  <a:srgbClr val="003300"/>
                </a:solidFill>
              </a:rPr>
              <a:t>The Greeks made temples with rows of tall columns rounded in the middle so they appear perfectly straight.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The </a:t>
            </a:r>
            <a:r>
              <a:rPr lang="en-US" dirty="0">
                <a:solidFill>
                  <a:srgbClr val="003300"/>
                </a:solidFill>
              </a:rPr>
              <a:t>Parthenon was their most impressive temple.</a:t>
            </a: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7453605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Philosophy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rgbClr val="003300"/>
                </a:solidFill>
              </a:rPr>
              <a:t>By around 500 BC philosophers began to think about other explanations for the mysteries of the world.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They believed in the power of the human mind to think, explain, and understand life.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</a:p>
          <a:p>
            <a:pPr lvl="1"/>
            <a:r>
              <a:rPr lang="en-US" dirty="0" smtClean="0"/>
              <a:t>The teachings of Socrates, Plato, and Aristotle are the basis of modern philosophy.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595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Training of the Body and the Mind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Discussions and lectures about philosophy, literature, and music took place at a gymnasium.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Aristotle wrote and debated philosophy at the Lyceum, a gymnasium in Athens.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051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Socrates </a:t>
            </a:r>
            <a:endParaRPr lang="en-US" dirty="0"/>
          </a:p>
          <a:p>
            <a:pPr lvl="1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Socrates</a:t>
            </a:r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dirty="0">
                <a:solidFill>
                  <a:srgbClr val="003300"/>
                </a:solidFill>
              </a:rPr>
              <a:t>taught by asking questions, a technique we call the Socratic method.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He wanted people to question their beliefs and look for knowledge. This angered and frightened people.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He was arrested and condemned to death for questioning the authority of the gods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3924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2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Plato </a:t>
            </a:r>
            <a:endParaRPr lang="en-US" dirty="0"/>
          </a:p>
          <a:p>
            <a:pPr lvl="1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Plato</a:t>
            </a:r>
            <a:r>
              <a:rPr lang="en-US" dirty="0" smtClean="0"/>
              <a:t> </a:t>
            </a:r>
            <a:r>
              <a:rPr lang="en-US" dirty="0"/>
              <a:t>had been a student of Socrates.</a:t>
            </a:r>
          </a:p>
          <a:p>
            <a:pPr lvl="1"/>
            <a:r>
              <a:rPr lang="en-US" dirty="0"/>
              <a:t>Plato created a school, the Academy, to discuss ideas.</a:t>
            </a:r>
          </a:p>
          <a:p>
            <a:pPr lvl="1"/>
            <a:r>
              <a:rPr lang="en-US" dirty="0"/>
              <a:t>He also wrote </a:t>
            </a:r>
            <a:r>
              <a:rPr lang="en-US" i="1" dirty="0"/>
              <a:t>The Republic</a:t>
            </a:r>
            <a:r>
              <a:rPr lang="en-US" dirty="0"/>
              <a:t>, which</a:t>
            </a:r>
            <a:r>
              <a:rPr lang="en-US" i="1" dirty="0"/>
              <a:t> </a:t>
            </a:r>
            <a:r>
              <a:rPr lang="en-US" dirty="0"/>
              <a:t>described his ideal society.</a:t>
            </a:r>
            <a:endParaRPr lang="en-US" i="1" dirty="0"/>
          </a:p>
          <a:p>
            <a:pPr marL="1828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18288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Aristotle </a:t>
            </a:r>
            <a:endParaRPr lang="en-US" dirty="0"/>
          </a:p>
          <a:p>
            <a:pPr lvl="1"/>
            <a:r>
              <a:rPr lang="en-US" b="1" dirty="0" smtClean="0"/>
              <a:t> </a:t>
            </a:r>
            <a:r>
              <a:rPr lang="en-US" b="1" dirty="0" smtClean="0">
                <a:solidFill>
                  <a:schemeClr val="accent5"/>
                </a:solidFill>
              </a:rPr>
              <a:t>Aristotle</a:t>
            </a:r>
            <a:r>
              <a:rPr lang="en-US" dirty="0" smtClean="0"/>
              <a:t> </a:t>
            </a:r>
            <a:r>
              <a:rPr lang="en-US" dirty="0"/>
              <a:t>was Plato’s student.</a:t>
            </a:r>
          </a:p>
          <a:p>
            <a:pPr lvl="1"/>
            <a:r>
              <a:rPr lang="en-US" dirty="0"/>
              <a:t>He taught about living life in moderation, or balance.</a:t>
            </a:r>
          </a:p>
          <a:p>
            <a:pPr lvl="1"/>
            <a:r>
              <a:rPr lang="en-US" dirty="0"/>
              <a:t>He believed moderation was based on </a:t>
            </a:r>
            <a:r>
              <a:rPr lang="en-US" b="1" dirty="0">
                <a:solidFill>
                  <a:schemeClr val="accent5"/>
                </a:solidFill>
              </a:rPr>
              <a:t>reason</a:t>
            </a:r>
            <a:r>
              <a:rPr lang="en-US" dirty="0"/>
              <a:t>, or clear and ordered thinking.</a:t>
            </a:r>
          </a:p>
          <a:p>
            <a:pPr marL="1828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905000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6820349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Science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Mathematics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 </a:t>
            </a:r>
            <a:r>
              <a:rPr lang="en-US" b="1" dirty="0">
                <a:solidFill>
                  <a:srgbClr val="DC5924"/>
                </a:solidFill>
              </a:rPr>
              <a:t>Euclid</a:t>
            </a:r>
            <a:r>
              <a:rPr lang="en-US" dirty="0">
                <a:solidFill>
                  <a:srgbClr val="003300"/>
                </a:solidFill>
              </a:rPr>
              <a:t> spent his life studying mathematics, especially geometry.  </a:t>
            </a:r>
            <a:endParaRPr lang="en-US" dirty="0" smtClean="0">
              <a:solidFill>
                <a:srgbClr val="003300"/>
              </a:solidFill>
            </a:endParaRPr>
          </a:p>
          <a:p>
            <a:pPr lvl="2"/>
            <a:r>
              <a:rPr lang="en-US" dirty="0" smtClean="0">
                <a:solidFill>
                  <a:srgbClr val="003300"/>
                </a:solidFill>
              </a:rPr>
              <a:t>The study of flat shapes and lines is called Euclidean geometry.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Thales developed five theorems and may have been able to predict a solar eclipse. 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</a:rPr>
              <a:t>Pythagoras proved that in a right triangle, the square of the hypotenuse is equal to the sum of the squares of the other two sides. </a:t>
            </a:r>
          </a:p>
          <a:p>
            <a:pPr lvl="1"/>
            <a:r>
              <a:rPr lang="en-US" dirty="0" err="1" smtClean="0">
                <a:solidFill>
                  <a:srgbClr val="003300"/>
                </a:solidFill>
              </a:rPr>
              <a:t>Hypatia</a:t>
            </a:r>
            <a:r>
              <a:rPr lang="en-US" dirty="0" smtClean="0">
                <a:solidFill>
                  <a:srgbClr val="003300"/>
                </a:solidFill>
              </a:rPr>
              <a:t> taught about mathematics and astronomy. 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</a:p>
          <a:p>
            <a:pPr lvl="1"/>
            <a:r>
              <a:rPr lang="en-US" dirty="0" smtClean="0"/>
              <a:t>In science, the Greeks made key discoveries in math, medicine, and engineering.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905000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5882899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Medicine and Engineering </a:t>
            </a:r>
            <a:endParaRPr lang="en-US" dirty="0"/>
          </a:p>
          <a:p>
            <a:pPr lvl="1"/>
            <a:r>
              <a:rPr lang="en-US" b="1" dirty="0" smtClean="0"/>
              <a:t> </a:t>
            </a:r>
            <a:r>
              <a:rPr lang="en-US" b="1" dirty="0">
                <a:solidFill>
                  <a:srgbClr val="DC5924"/>
                </a:solidFill>
              </a:rPr>
              <a:t>Hippocrates</a:t>
            </a:r>
            <a:r>
              <a:rPr lang="en-US" dirty="0">
                <a:solidFill>
                  <a:srgbClr val="003300"/>
                </a:solidFill>
              </a:rPr>
              <a:t> was a Greek doctor known for his ideas about how doctors should behave.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Engineers like Archimedes made great discoveries, such as the water screw, which brought water to the fields.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66299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Greeks Create City-States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1"/>
            <a:r>
              <a:rPr lang="en-US" dirty="0">
                <a:solidFill>
                  <a:srgbClr val="003300"/>
                </a:solidFill>
              </a:rPr>
              <a:t>During the Dark Ages, the Greeks started joining together in small groups for protection.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These groups set up independent city-states.  The Greek word for city-state is </a:t>
            </a:r>
            <a:r>
              <a:rPr lang="en-US" b="1" dirty="0">
                <a:solidFill>
                  <a:schemeClr val="accent5"/>
                </a:solidFill>
              </a:rPr>
              <a:t>polis</a:t>
            </a:r>
            <a:r>
              <a:rPr lang="en-US" dirty="0">
                <a:solidFill>
                  <a:srgbClr val="003300"/>
                </a:solidFill>
              </a:rPr>
              <a:t>.</a:t>
            </a:r>
          </a:p>
          <a:p>
            <a:pPr lvl="1"/>
            <a:r>
              <a:rPr lang="en-US" dirty="0">
                <a:solidFill>
                  <a:srgbClr val="003300"/>
                </a:solidFill>
              </a:rPr>
              <a:t>The creation of city-states marks the beginning of Greece’s </a:t>
            </a:r>
            <a:r>
              <a:rPr lang="en-US" dirty="0"/>
              <a:t>classical</a:t>
            </a:r>
            <a:r>
              <a:rPr lang="en-US" dirty="0">
                <a:solidFill>
                  <a:srgbClr val="003300"/>
                </a:solidFill>
              </a:rPr>
              <a:t> age, an age marked by great </a:t>
            </a:r>
            <a:r>
              <a:rPr lang="en-US" dirty="0" smtClean="0">
                <a:solidFill>
                  <a:srgbClr val="003300"/>
                </a:solidFill>
              </a:rPr>
              <a:t>achievements.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</a:p>
          <a:p>
            <a:pPr lvl="1"/>
            <a:r>
              <a:rPr lang="en-US" dirty="0" smtClean="0"/>
              <a:t>The Greeks created city-states for protection and security.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05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Life in a City-State </a:t>
            </a:r>
            <a:endParaRPr lang="en-US" dirty="0"/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A city-state was usually built around a strong fortress on top of a high hill called an </a:t>
            </a:r>
            <a:r>
              <a:rPr lang="en-US" b="1" dirty="0">
                <a:solidFill>
                  <a:schemeClr val="accent5"/>
                </a:solidFill>
              </a:rPr>
              <a:t>acropolis</a:t>
            </a:r>
            <a:r>
              <a:rPr lang="en-US" dirty="0">
                <a:solidFill>
                  <a:srgbClr val="003300"/>
                </a:solidFill>
              </a:rPr>
              <a:t>.</a:t>
            </a:r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The town around the acropolis was surrounded by walls for protection. People no longer had to fear raiders.</a:t>
            </a:r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Life in the city focused on the marketplace, or </a:t>
            </a:r>
            <a:r>
              <a:rPr lang="en-US" dirty="0"/>
              <a:t>agora</a:t>
            </a:r>
            <a:r>
              <a:rPr lang="en-US" dirty="0">
                <a:solidFill>
                  <a:srgbClr val="003300"/>
                </a:solidFill>
              </a:rPr>
              <a:t>.</a:t>
            </a:r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The city-state became the foundation for Greek civilization and gave the Greeks an identity. 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4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City-States and Colonization </a:t>
            </a:r>
            <a:endParaRPr lang="en-US" dirty="0"/>
          </a:p>
          <a:p>
            <a:pPr marL="697230" lvl="1" indent="-285750"/>
            <a:r>
              <a:rPr lang="en-US" dirty="0" smtClean="0">
                <a:solidFill>
                  <a:srgbClr val="003300"/>
                </a:solidFill>
              </a:rPr>
              <a:t>Life </a:t>
            </a:r>
            <a:r>
              <a:rPr lang="en-US" dirty="0">
                <a:solidFill>
                  <a:srgbClr val="003300"/>
                </a:solidFill>
              </a:rPr>
              <a:t>in Greece became more settled, and people agreed that the Greeks should establish colonies.</a:t>
            </a:r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Before long, groups from city-states around Greece began setting up colonies in distant lands. </a:t>
            </a:r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They spread all around the Mediterranean and the Black Sea.</a:t>
            </a: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11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Patterns of Trade </a:t>
            </a:r>
            <a:endParaRPr lang="en-US" dirty="0"/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Although the colonies were independent, they often traded with city-states on the mainland. </a:t>
            </a:r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Trade made the city-states much richer.</a:t>
            </a:r>
          </a:p>
          <a:p>
            <a:pPr marL="697230" lvl="1" indent="-285750"/>
            <a:r>
              <a:rPr lang="en-US" dirty="0">
                <a:solidFill>
                  <a:srgbClr val="003300"/>
                </a:solidFill>
              </a:rPr>
              <a:t>Soon the Greeks had become the greatest traders in the whole Aegean region.</a:t>
            </a:r>
          </a:p>
          <a:p>
            <a:pPr marL="411480" lvl="1" indent="0">
              <a:buNone/>
            </a:pPr>
            <a:endParaRPr lang="en-US" dirty="0">
              <a:solidFill>
                <a:srgbClr val="003300"/>
              </a:solidFill>
            </a:endParaRPr>
          </a:p>
          <a:p>
            <a:pPr marL="697230" lvl="1" indent="-285750"/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9100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9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Glory of Athens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Big Idea</a:t>
            </a:r>
          </a:p>
          <a:p>
            <a:pPr lvl="1"/>
            <a:r>
              <a:rPr lang="en-US" dirty="0" smtClean="0"/>
              <a:t>The people of Athens endured war and tried many different forms of government before creating a democracy. </a:t>
            </a:r>
            <a:endParaRPr lang="en-US" dirty="0"/>
          </a:p>
          <a:p>
            <a:r>
              <a:rPr lang="en-US" dirty="0"/>
              <a:t>Main Ideas</a:t>
            </a:r>
          </a:p>
          <a:p>
            <a:pPr lvl="2"/>
            <a:r>
              <a:rPr lang="en-US" dirty="0" smtClean="0"/>
              <a:t>Aristocrats and tyrants ruled early Athens.</a:t>
            </a:r>
          </a:p>
          <a:p>
            <a:pPr lvl="2"/>
            <a:r>
              <a:rPr lang="en-US" dirty="0" smtClean="0"/>
              <a:t>Athens created the world’s first democracy.</a:t>
            </a:r>
          </a:p>
          <a:p>
            <a:pPr lvl="2"/>
            <a:r>
              <a:rPr lang="en-US" dirty="0" smtClean="0"/>
              <a:t>Ancient democracy was different than modern democracy.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85130"/>
      </p:ext>
    </p:extLst>
  </p:cSld>
  <p:clrMapOvr>
    <a:masterClrMapping/>
  </p:clrMapOvr>
</p:sld>
</file>

<file path=ppt/theme/theme1.xml><?xml version="1.0" encoding="utf-8"?>
<a:theme xmlns:a="http://schemas.openxmlformats.org/drawingml/2006/main" name="SS_WC2018_Presentations_template">
  <a:themeElements>
    <a:clrScheme name="Custom 7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005294"/>
      </a:accent3>
      <a:accent4>
        <a:srgbClr val="989AAC"/>
      </a:accent4>
      <a:accent5>
        <a:srgbClr val="DC5924"/>
      </a:accent5>
      <a:accent6>
        <a:srgbClr val="B4B392"/>
      </a:accent6>
      <a:hlink>
        <a:srgbClr val="C71D0C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SS_WC2018_Presentations_template.potx</Template>
  <TotalTime>3357</TotalTime>
  <Words>3821</Words>
  <Application>Microsoft Office PowerPoint</Application>
  <PresentationFormat>On-screen Show (4:3)</PresentationFormat>
  <Paragraphs>638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Lucida Grande</vt:lpstr>
      <vt:lpstr>Verdana</vt:lpstr>
      <vt:lpstr>SS_WC2018_Presentations_template</vt:lpstr>
      <vt:lpstr>PowerPoint Presentation</vt:lpstr>
      <vt:lpstr>PowerPoint Presentation</vt:lpstr>
      <vt:lpstr>Lesson 1</vt:lpstr>
      <vt:lpstr>Lesson 1</vt:lpstr>
      <vt:lpstr>Lesson 1</vt:lpstr>
      <vt:lpstr>Lesson 1</vt:lpstr>
      <vt:lpstr>Lesson 1</vt:lpstr>
      <vt:lpstr>Lesson 1</vt:lpstr>
      <vt:lpstr>PowerPoint Presentation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PowerPoint Presentation</vt:lpstr>
      <vt:lpstr>Lesson 3</vt:lpstr>
      <vt:lpstr>Lesson 3</vt:lpstr>
      <vt:lpstr>Lesson 3</vt:lpstr>
      <vt:lpstr>Lesson 3</vt:lpstr>
      <vt:lpstr>Lesson 3</vt:lpstr>
      <vt:lpstr>Lesson 3</vt:lpstr>
      <vt:lpstr>Lesson 3</vt:lpstr>
      <vt:lpstr>Lesson 3</vt:lpstr>
      <vt:lpstr>Lesson 3</vt:lpstr>
      <vt:lpstr>PowerPoint Presentation</vt:lpstr>
      <vt:lpstr>Lesson 4</vt:lpstr>
      <vt:lpstr>Lesson 4</vt:lpstr>
      <vt:lpstr>Lesson 4</vt:lpstr>
      <vt:lpstr>Lesson 4</vt:lpstr>
      <vt:lpstr>Lesson 4</vt:lpstr>
      <vt:lpstr>Lesson 4</vt:lpstr>
      <vt:lpstr>Lesson 4</vt:lpstr>
      <vt:lpstr>Lesson 4</vt:lpstr>
      <vt:lpstr>Lesson 4</vt:lpstr>
      <vt:lpstr>PowerPoint Presentation</vt:lpstr>
      <vt:lpstr>Lesson 5</vt:lpstr>
      <vt:lpstr>Lesson 5</vt:lpstr>
      <vt:lpstr>Lesson 5</vt:lpstr>
      <vt:lpstr>Lesson 5</vt:lpstr>
      <vt:lpstr>Lesson 5</vt:lpstr>
      <vt:lpstr>Lesson 5</vt:lpstr>
      <vt:lpstr>Lesson 5</vt:lpstr>
      <vt:lpstr>Lesson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Suraj Prakash</dc:creator>
  <cp:lastModifiedBy>Gutierrez Bengoechea, Maria D.</cp:lastModifiedBy>
  <cp:revision>609</cp:revision>
  <dcterms:created xsi:type="dcterms:W3CDTF">2012-10-05T05:31:36Z</dcterms:created>
  <dcterms:modified xsi:type="dcterms:W3CDTF">2018-03-07T17:06:23Z</dcterms:modified>
</cp:coreProperties>
</file>