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47"/>
  </p:notesMasterIdLst>
  <p:handoutMasterIdLst>
    <p:handoutMasterId r:id="rId48"/>
  </p:handoutMasterIdLst>
  <p:sldIdLst>
    <p:sldId id="297" r:id="rId2"/>
    <p:sldId id="298" r:id="rId3"/>
    <p:sldId id="308" r:id="rId4"/>
    <p:sldId id="310" r:id="rId5"/>
    <p:sldId id="311" r:id="rId6"/>
    <p:sldId id="312" r:id="rId7"/>
    <p:sldId id="303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1" r:id="rId16"/>
    <p:sldId id="322" r:id="rId17"/>
    <p:sldId id="323" r:id="rId18"/>
    <p:sldId id="324" r:id="rId19"/>
    <p:sldId id="325" r:id="rId20"/>
    <p:sldId id="327" r:id="rId21"/>
    <p:sldId id="328" r:id="rId22"/>
    <p:sldId id="302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50" r:id="rId43"/>
    <p:sldId id="349" r:id="rId44"/>
    <p:sldId id="348" r:id="rId45"/>
    <p:sldId id="35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7"/>
    <a:srgbClr val="006AAC"/>
    <a:srgbClr val="005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5" autoAdjust="0"/>
    <p:restoredTop sz="94628" autoAdjust="0"/>
  </p:normalViewPr>
  <p:slideViewPr>
    <p:cSldViewPr>
      <p:cViewPr varScale="1">
        <p:scale>
          <a:sx n="73" d="100"/>
          <a:sy n="73" d="100"/>
        </p:scale>
        <p:origin x="4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2AEB-FD39-E744-A5B4-DA28B71C3D16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F4150-42D9-1B47-8B82-8B7FA58F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3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6FA-D2AB-484B-9B71-3241EF1F6285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007AA-21EB-4546-93CE-8B9C064F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6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dule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1"/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1752" y="1216152"/>
            <a:ext cx="6400800" cy="384048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52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Module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248400"/>
            <a:ext cx="2133600" cy="228600"/>
          </a:xfrm>
          <a:noFill/>
        </p:spPr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752600" y="25908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2" y="2663952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wrap="none" lIns="0" tIns="0" rIns="0" bIns="45720" anchor="ctr" anchorCtr="1">
            <a:noAutofit/>
          </a:bodyPr>
          <a:lstStyle>
            <a:lvl1pPr algn="r"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67512" y="31242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30480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67512" y="35814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35052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667512" y="40386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1752600" y="39624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67512" y="44958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44196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667512" y="493776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1752600" y="486156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67512" y="539496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1752600" y="531876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1676400"/>
            <a:ext cx="24384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ESSENTIAL QUESTION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304800" y="1905000"/>
            <a:ext cx="7543800" cy="457200"/>
          </a:xfrm>
        </p:spPr>
        <p:txBody>
          <a:bodyPr>
            <a:noAutofit/>
          </a:bodyPr>
          <a:lstStyle>
            <a:lvl1pPr>
              <a:defRPr sz="15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76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esson_continued_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528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1722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56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5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752600"/>
            <a:ext cx="85344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2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1938528"/>
            <a:ext cx="80772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38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00528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00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43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743200"/>
            <a:ext cx="4114800" cy="3429000"/>
          </a:xfrm>
        </p:spPr>
        <p:txBody>
          <a:bodyPr/>
          <a:lstStyle>
            <a:lvl1pPr>
              <a:defRPr sz="1600" b="1">
                <a:solidFill>
                  <a:srgbClr val="0076B7"/>
                </a:solidFill>
              </a:defRPr>
            </a:lvl1pPr>
            <a:lvl2pPr marL="320040" indent="-137160">
              <a:buFont typeface="Arial"/>
              <a:buChar char="•"/>
              <a:defRPr sz="1400"/>
            </a:lvl2pPr>
            <a:lvl3pPr marL="457200" indent="-137160">
              <a:buFont typeface="Lucida Grande"/>
              <a:buChar char="-"/>
              <a:defRPr sz="1400"/>
            </a:lvl3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405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sson_Content_3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3528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61722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6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3203448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87431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62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chemeClr val="tx1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362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4810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44747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0238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08967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56700" cy="609600"/>
          </a:xfrm>
          <a:prstGeom prst="rect">
            <a:avLst/>
          </a:prstGeom>
          <a:solidFill>
            <a:schemeClr val="accent3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8600" y="152400"/>
            <a:ext cx="7137977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0" i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World Civilizations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85801"/>
            <a:ext cx="9144000" cy="6172199"/>
            <a:chOff x="-5772" y="685799"/>
            <a:chExt cx="9144000" cy="6172199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0516" y="685799"/>
              <a:ext cx="8241260" cy="258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5772" y="6629398"/>
              <a:ext cx="914400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5-Point Star 12"/>
          <p:cNvSpPr/>
          <p:nvPr/>
        </p:nvSpPr>
        <p:spPr>
          <a:xfrm rot="20565879">
            <a:off x="4411657" y="6192204"/>
            <a:ext cx="320686" cy="320686"/>
          </a:xfrm>
          <a:prstGeom prst="star5">
            <a:avLst/>
          </a:prstGeom>
          <a:solidFill>
            <a:srgbClr val="FEDE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0" scaled="1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10800000" scaled="0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29400"/>
            <a:ext cx="5562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248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  <p:sldLayoutId id="2147483678" r:id="rId4"/>
    <p:sldLayoutId id="2147483681" r:id="rId5"/>
    <p:sldLayoutId id="2147483682" r:id="rId6"/>
    <p:sldLayoutId id="2147483679" r:id="rId7"/>
    <p:sldLayoutId id="2147483683" r:id="rId8"/>
    <p:sldLayoutId id="2147483685" r:id="rId9"/>
    <p:sldLayoutId id="2147483684" r:id="rId10"/>
    <p:sldLayoutId id="214748366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Kingdoms of the Nile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and Early Egypt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Old Kingdom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The Middle and New Kingdoms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Egyptian Achievements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Kush and Aksum 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Why were Egyptians able to create such a long-lasting civilization?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0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Life in the Old Kingdom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Early Pharaohs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The </a:t>
            </a:r>
            <a:r>
              <a:rPr lang="en-US" b="1" dirty="0">
                <a:solidFill>
                  <a:srgbClr val="DC5924"/>
                </a:solidFill>
              </a:rPr>
              <a:t>Old</a:t>
            </a:r>
            <a:r>
              <a:rPr lang="en-US" b="1" dirty="0">
                <a:solidFill>
                  <a:srgbClr val="DC5924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DC5924"/>
                </a:solidFill>
              </a:rPr>
              <a:t>Kingdom</a:t>
            </a:r>
            <a:r>
              <a:rPr lang="en-US" b="1" dirty="0">
                <a:solidFill>
                  <a:srgbClr val="DC5924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was a period in which the Egyptians developed a system based on the belief that the pharaoh was both a king and a god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Egypt was a </a:t>
            </a:r>
            <a:r>
              <a:rPr lang="en-US" b="1" dirty="0" smtClean="0">
                <a:solidFill>
                  <a:srgbClr val="DC5924"/>
                </a:solidFill>
                <a:latin typeface="Calibri" pitchFamily="34" charset="0"/>
              </a:rPr>
              <a:t>theocracy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, a government ruled by religious authorities. 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r>
              <a:rPr lang="en-US" dirty="0" smtClean="0"/>
              <a:t>The pharaoh had absolute power over all land and people in Egypt.</a:t>
            </a:r>
          </a:p>
          <a:p>
            <a:pPr lvl="1"/>
            <a:r>
              <a:rPr lang="en-US" dirty="0" smtClean="0"/>
              <a:t>People blamed him if crops did not grow well or disease struck. </a:t>
            </a:r>
          </a:p>
          <a:p>
            <a:pPr lvl="1"/>
            <a:r>
              <a:rPr lang="en-US" dirty="0" smtClean="0"/>
              <a:t>The most famous pharaoh of the Old Kingdom was </a:t>
            </a:r>
            <a:r>
              <a:rPr lang="en-US" b="1" dirty="0" smtClean="0">
                <a:solidFill>
                  <a:srgbClr val="DC5924"/>
                </a:solidFill>
              </a:rPr>
              <a:t>Khufu</a:t>
            </a:r>
            <a:r>
              <a:rPr lang="en-US" dirty="0" smtClean="0"/>
              <a:t>, who ruled in the 2500s BC. </a:t>
            </a:r>
          </a:p>
          <a:p>
            <a:pPr lvl="1"/>
            <a:r>
              <a:rPr lang="en-US" dirty="0" smtClean="0"/>
              <a:t>He is best known for the monuments that were built to him. 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1</a:t>
            </a:r>
            <a:endParaRPr lang="en-US" dirty="0" smtClean="0"/>
          </a:p>
          <a:p>
            <a:pPr lvl="1"/>
            <a:r>
              <a:rPr lang="en-US" dirty="0" smtClean="0"/>
              <a:t>Life in the Old Kingdom was influenced by pharaohs, roles in society, and trade.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Society and Trade</a:t>
            </a:r>
            <a:endParaRPr lang="en-US" dirty="0"/>
          </a:p>
          <a:p>
            <a:pPr lvl="1"/>
            <a:r>
              <a:rPr lang="en-US" dirty="0" smtClean="0"/>
              <a:t>Social classes appeared during the Old Kingdom as the population grew.</a:t>
            </a:r>
          </a:p>
          <a:p>
            <a:pPr lvl="2"/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Pharaohs ruled Egypt as gods.</a:t>
            </a:r>
          </a:p>
          <a:p>
            <a:pPr lvl="2"/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Many </a:t>
            </a:r>
            <a:r>
              <a:rPr lang="en-US" b="1" dirty="0">
                <a:solidFill>
                  <a:srgbClr val="DC5924"/>
                </a:solidFill>
              </a:rPr>
              <a:t>nobles</a:t>
            </a:r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, or people from rich and powerful families, were officials and priests who helped run the government.</a:t>
            </a:r>
          </a:p>
          <a:p>
            <a:pPr lvl="2"/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Scribes and craftspeople wrote and produced goods.</a:t>
            </a:r>
          </a:p>
          <a:p>
            <a:pPr lvl="2"/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Farmers, servants, and slaves made up most of Egyptian society</a:t>
            </a:r>
            <a:r>
              <a:rPr lang="en-US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Egypt began trading with its neighbors, such as Nubia and Syria.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Egyptian society grew more complex. </a:t>
            </a:r>
            <a:endParaRPr lang="en-US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245590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Religion and Egyptian Life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Gods of Egypt </a:t>
            </a:r>
            <a:endParaRPr lang="en-US" dirty="0"/>
          </a:p>
          <a:p>
            <a:pPr lvl="1"/>
            <a:r>
              <a:rPr lang="en-US" dirty="0" smtClean="0"/>
              <a:t>Everyone was expected to worship the same gods. </a:t>
            </a:r>
          </a:p>
          <a:p>
            <a:pPr lvl="1"/>
            <a:r>
              <a:rPr lang="en-US" dirty="0" smtClean="0"/>
              <a:t>Egyptians built temples to the gods throughout the kingdom. </a:t>
            </a:r>
          </a:p>
          <a:p>
            <a:pPr lvl="1"/>
            <a:r>
              <a:rPr lang="en-US" dirty="0" smtClean="0"/>
              <a:t>Temples collected payments from both worshippers and the government, which allowed them to grow more influential. </a:t>
            </a:r>
          </a:p>
          <a:p>
            <a:pPr lvl="1"/>
            <a:r>
              <a:rPr lang="en-US" dirty="0" smtClean="0"/>
              <a:t>Certain cities became centers for the worship of certain gods. </a:t>
            </a:r>
          </a:p>
          <a:p>
            <a:pPr lvl="1"/>
            <a:r>
              <a:rPr lang="en-US" dirty="0"/>
              <a:t>The Egyptians had gods for nearly everything, including the sun, the sky, and the earth.  These gods would often mix human and animal forms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Egyptian families also had household gods at shrines in their homes. 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2</a:t>
            </a:r>
            <a:endParaRPr lang="en-US" dirty="0" smtClean="0"/>
          </a:p>
          <a:p>
            <a:pPr lvl="1"/>
            <a:r>
              <a:rPr lang="en-US" dirty="0" smtClean="0"/>
              <a:t>Religion shaped Egyptian life.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7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Emphasis on the Afterlife </a:t>
            </a:r>
            <a:endParaRPr lang="en-US" dirty="0"/>
          </a:p>
          <a:p>
            <a:pPr lvl="1"/>
            <a:r>
              <a:rPr lang="en-US" dirty="0"/>
              <a:t>Egyptian religion focused on the </a:t>
            </a:r>
            <a:r>
              <a:rPr lang="en-US" b="1" dirty="0">
                <a:solidFill>
                  <a:srgbClr val="DC5924"/>
                </a:solidFill>
              </a:rPr>
              <a:t>afterlife</a:t>
            </a:r>
            <a:r>
              <a:rPr lang="en-US" dirty="0"/>
              <a:t>, or life after death.</a:t>
            </a:r>
          </a:p>
          <a:p>
            <a:pPr lvl="1"/>
            <a:r>
              <a:rPr lang="en-US" dirty="0"/>
              <a:t>They believed that when a person died, his or her </a:t>
            </a:r>
            <a:r>
              <a:rPr lang="en-US" i="1" dirty="0" err="1"/>
              <a:t>ka</a:t>
            </a:r>
            <a:r>
              <a:rPr lang="en-US" i="1" dirty="0"/>
              <a:t> </a:t>
            </a:r>
            <a:r>
              <a:rPr lang="en-US" dirty="0"/>
              <a:t>left the body and became a spirit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err="1" smtClean="0"/>
              <a:t>ka</a:t>
            </a:r>
            <a:r>
              <a:rPr lang="en-US" dirty="0" smtClean="0"/>
              <a:t> remained linked to the body and had all its same needs.</a:t>
            </a:r>
          </a:p>
          <a:p>
            <a:pPr lvl="1"/>
            <a:r>
              <a:rPr lang="en-US" dirty="0" smtClean="0"/>
              <a:t>To fulfill its needs, people filled tombs with objects, such as furniture and clothing, for the afterlife. </a:t>
            </a:r>
          </a:p>
          <a:p>
            <a:pPr lvl="1"/>
            <a:r>
              <a:rPr lang="en-US" dirty="0" smtClean="0"/>
              <a:t>Relatives brought the </a:t>
            </a:r>
            <a:r>
              <a:rPr lang="en-US" i="1" dirty="0" err="1" smtClean="0"/>
              <a:t>ka</a:t>
            </a:r>
            <a:r>
              <a:rPr lang="en-US" dirty="0" smtClean="0"/>
              <a:t> food and beverages. </a:t>
            </a:r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57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Burial Practices </a:t>
            </a:r>
            <a:endParaRPr lang="en-US" dirty="0"/>
          </a:p>
          <a:p>
            <a:pPr lvl="1"/>
            <a:r>
              <a:rPr lang="en-US" dirty="0"/>
              <a:t>They developed embalming to preserve bodies and keep the link between the body and the spirit.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specially treated bodies wrapped in cloth were called </a:t>
            </a:r>
            <a:r>
              <a:rPr lang="en-US" b="1" dirty="0">
                <a:solidFill>
                  <a:srgbClr val="DC5924"/>
                </a:solidFill>
              </a:rPr>
              <a:t>mummies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Embalming was a complex process that took several weeks.</a:t>
            </a:r>
          </a:p>
          <a:p>
            <a:pPr lvl="2"/>
            <a:r>
              <a:rPr lang="en-US" dirty="0" smtClean="0"/>
              <a:t>All the body’s organs were removed and stored in special jars. </a:t>
            </a:r>
          </a:p>
          <a:p>
            <a:pPr lvl="2"/>
            <a:r>
              <a:rPr lang="en-US" dirty="0" smtClean="0"/>
              <a:t>Embalmers then dried out the body and applied special oils to it. </a:t>
            </a:r>
          </a:p>
          <a:p>
            <a:pPr lvl="2"/>
            <a:r>
              <a:rPr lang="en-US" dirty="0" smtClean="0"/>
              <a:t>The body was then wrapped in linen cloths and bandages and placed in a coffin.</a:t>
            </a:r>
          </a:p>
          <a:p>
            <a:pPr lvl="1"/>
            <a:r>
              <a:rPr lang="en-US" dirty="0" smtClean="0"/>
              <a:t>Only royalty and other members of Egypt’s </a:t>
            </a:r>
            <a:r>
              <a:rPr lang="en-US" b="1" dirty="0" smtClean="0">
                <a:solidFill>
                  <a:srgbClr val="DC5924"/>
                </a:solidFill>
              </a:rPr>
              <a:t>elite</a:t>
            </a:r>
            <a:r>
              <a:rPr lang="en-US" dirty="0" smtClean="0"/>
              <a:t>, or people of wealth and power, could afford to have mummies made. </a:t>
            </a:r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7611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Pyramids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The pyramids were built as huge tombs for Egyptian pharaohs. </a:t>
            </a:r>
          </a:p>
          <a:p>
            <a:pPr marL="697230" lvl="1" indent="-285750">
              <a:buFont typeface="Arial"/>
              <a:buChar char="•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DC5924"/>
                </a:solidFill>
              </a:rPr>
              <a:t>Pyramids</a:t>
            </a:r>
            <a:r>
              <a:rPr lang="en-US" dirty="0" smtClean="0"/>
              <a:t> </a:t>
            </a:r>
            <a:r>
              <a:rPr lang="en-US" dirty="0"/>
              <a:t>are huge stone tombs with four triangular sides that meet in a point on the top.  Historians are unsure how they were </a:t>
            </a:r>
            <a:r>
              <a:rPr lang="en-US" dirty="0" smtClean="0"/>
              <a:t>built.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/>
              <a:t>Pyramids displayed amazing</a:t>
            </a:r>
            <a:r>
              <a:rPr lang="en-US" b="1" dirty="0">
                <a:solidFill>
                  <a:schemeClr val="accent5"/>
                </a:solidFill>
              </a:rPr>
              <a:t> engineering</a:t>
            </a:r>
            <a:r>
              <a:rPr lang="en-US" dirty="0"/>
              <a:t>, or the application of scientific knowledge for practical purposes.</a:t>
            </a: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2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Building the Pyramids </a:t>
            </a:r>
            <a:endParaRPr lang="en-US" dirty="0"/>
          </a:p>
          <a:p>
            <a:pPr lvl="1"/>
            <a:r>
              <a:rPr lang="en-US" dirty="0" smtClean="0"/>
              <a:t>Around 2700 BC, Egyptians began building smooth-sided pyramids covered with limestone.</a:t>
            </a:r>
          </a:p>
          <a:p>
            <a:pPr lvl="1"/>
            <a:r>
              <a:rPr lang="en-US" dirty="0" smtClean="0"/>
              <a:t>Burial chambers were deep inside the pyramids, and workers sealed the passages with large blocks. </a:t>
            </a:r>
          </a:p>
          <a:p>
            <a:pPr lvl="1"/>
            <a:r>
              <a:rPr lang="en-US" dirty="0" smtClean="0"/>
              <a:t>A huge labor force was needed to build a single pyramid. </a:t>
            </a:r>
          </a:p>
          <a:p>
            <a:pPr lvl="1"/>
            <a:r>
              <a:rPr lang="en-US" dirty="0" smtClean="0"/>
              <a:t>The government paid peasants for their work in goods such as grain. </a:t>
            </a:r>
          </a:p>
          <a:p>
            <a:pPr lvl="1"/>
            <a:r>
              <a:rPr lang="en-US" dirty="0" smtClean="0"/>
              <a:t>How the Egyptians moved the massive stones to build the pyramids is still debated today. </a:t>
            </a:r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42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Significance of the Pyramids</a:t>
            </a:r>
            <a:endParaRPr lang="en-US" dirty="0"/>
          </a:p>
          <a:p>
            <a:pPr lvl="1"/>
            <a:r>
              <a:rPr lang="en-US" dirty="0"/>
              <a:t>The size and shape of the pyramids showed the importance of pharaohs. </a:t>
            </a:r>
            <a:endParaRPr lang="en-US" dirty="0" smtClean="0"/>
          </a:p>
          <a:p>
            <a:pPr lvl="1"/>
            <a:r>
              <a:rPr lang="en-US" dirty="0" smtClean="0"/>
              <a:t>They pointed to the sky to symbolize the pharaoh’s journey to the afterlife.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were the people’s link to the gods, so the Egyptians wanted their spirits to be happy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Egyptians sometimes wrote magical spells and hymns on the pharaohs’ tombs to ensure safe passage to the afterlife.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293684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Middle and New Kingdoms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Big Idea</a:t>
            </a:r>
          </a:p>
          <a:p>
            <a:pPr lvl="1"/>
            <a:r>
              <a:rPr lang="en-US" dirty="0" smtClean="0"/>
              <a:t>During the Middle and New Kingdoms, order and greatness were restored in Egypt.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The Middle Kingdom was a period of stable government between periods of disorder. </a:t>
            </a:r>
          </a:p>
          <a:p>
            <a:pPr lvl="2"/>
            <a:r>
              <a:rPr lang="en-US" dirty="0" smtClean="0"/>
              <a:t>The New Kingdom was the peak of Egyptian trade and military power, but its greatness did not last. </a:t>
            </a:r>
          </a:p>
          <a:p>
            <a:pPr lvl="2"/>
            <a:r>
              <a:rPr lang="en-US" dirty="0" smtClean="0"/>
              <a:t>Work and daily life were different among Egypt’s social classes.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2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Middle Kingdom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1</a:t>
            </a:r>
          </a:p>
          <a:p>
            <a:pPr lvl="1"/>
            <a:r>
              <a:rPr lang="en-US" dirty="0" smtClean="0"/>
              <a:t>The Middle Kingdom was a period of stable government between periods of disorder.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/>
              <a:t>Following a period of competition for power between the nobles and the pharaohs, the </a:t>
            </a:r>
            <a:r>
              <a:rPr lang="en-US" b="1" dirty="0">
                <a:solidFill>
                  <a:srgbClr val="DC5924"/>
                </a:solidFill>
              </a:rPr>
              <a:t>Middle Kingdom </a:t>
            </a:r>
            <a:r>
              <a:rPr lang="en-US" dirty="0"/>
              <a:t>began.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Egypt fell into disorder around 1750 BC. A group called the Hyksos invaded and ruled the region for 200 years. 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/>
              <a:t>The Egyptians fought back, and </a:t>
            </a:r>
            <a:r>
              <a:rPr lang="en-US" dirty="0" err="1"/>
              <a:t>Ahmose</a:t>
            </a:r>
            <a:r>
              <a:rPr lang="en-US" dirty="0"/>
              <a:t> of Thebes declared himself king and drove the Hyksos out of Egypt, beginning the </a:t>
            </a:r>
            <a:r>
              <a:rPr lang="en-US" b="1" dirty="0">
                <a:solidFill>
                  <a:srgbClr val="DC5924"/>
                </a:solidFill>
              </a:rPr>
              <a:t>New Kingdom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9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and Early Egypt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Big Idea</a:t>
            </a:r>
          </a:p>
          <a:p>
            <a:pPr lvl="1"/>
            <a:r>
              <a:rPr lang="en-US" dirty="0" smtClean="0"/>
              <a:t>The water and fertile soils of the Nile Valley allowed a great civilization to develop in Egypt.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Egypt was called the “gift of the Nile” because the Nile River was so important. </a:t>
            </a:r>
          </a:p>
          <a:p>
            <a:pPr lvl="2"/>
            <a:r>
              <a:rPr lang="en-US" dirty="0" smtClean="0"/>
              <a:t>Civilization developed after people began farming along the Nile. </a:t>
            </a:r>
          </a:p>
          <a:p>
            <a:pPr lvl="2"/>
            <a:r>
              <a:rPr lang="en-US" dirty="0" smtClean="0"/>
              <a:t>Strong kings unified all of Egypt.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43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Building an Empire 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Fearing future invasions, the Egyptians took control of all possible invasion routes into the kingdom.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Egypt took over vast lands and was the leading military power in the area.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Egypt became rich because of the lands it conquered.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66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Growth and Effects of Trade 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Conquests brought traders into contact with distant lands, and </a:t>
            </a:r>
            <a:r>
              <a:rPr lang="en-US" b="1" dirty="0">
                <a:solidFill>
                  <a:srgbClr val="DC5924"/>
                </a:solidFill>
              </a:rPr>
              <a:t>trade</a:t>
            </a:r>
            <a:r>
              <a:rPr lang="en-US" b="1" dirty="0">
                <a:solidFill>
                  <a:srgbClr val="DC5924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DC5924"/>
                </a:solidFill>
              </a:rPr>
              <a:t>routes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, or paths followed by traders, developed.</a:t>
            </a:r>
          </a:p>
          <a:p>
            <a:pPr lvl="1"/>
            <a:r>
              <a:rPr lang="en-US" b="1" dirty="0"/>
              <a:t> </a:t>
            </a:r>
            <a:r>
              <a:rPr lang="en-US" b="1" dirty="0" smtClean="0">
                <a:solidFill>
                  <a:srgbClr val="DC5924"/>
                </a:solidFill>
              </a:rPr>
              <a:t>Queen</a:t>
            </a:r>
            <a:r>
              <a:rPr lang="en-US" b="1" dirty="0" smtClean="0">
                <a:solidFill>
                  <a:srgbClr val="DC5924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DC5924"/>
                </a:solidFill>
              </a:rPr>
              <a:t>Hatshepsut</a:t>
            </a:r>
            <a:r>
              <a:rPr lang="en-US" b="1" dirty="0">
                <a:solidFill>
                  <a:srgbClr val="DC5924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encouraged trade and used the profits to support the arts and architecture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/>
              <a:t>Invasions of Egypt 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Led by </a:t>
            </a:r>
            <a:r>
              <a:rPr lang="en-US" b="1" dirty="0">
                <a:solidFill>
                  <a:srgbClr val="DC5924"/>
                </a:solidFill>
              </a:rPr>
              <a:t>Ramses</a:t>
            </a:r>
            <a:r>
              <a:rPr lang="en-US" b="1" dirty="0">
                <a:solidFill>
                  <a:srgbClr val="DC5924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DC5924"/>
                </a:solidFill>
              </a:rPr>
              <a:t>the</a:t>
            </a:r>
            <a:r>
              <a:rPr lang="en-US" b="1" dirty="0">
                <a:solidFill>
                  <a:srgbClr val="DC5924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DC5924"/>
                </a:solidFill>
              </a:rPr>
              <a:t>Great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, Egypt fought invaders for many years, leaving their empire diminished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New Kingdom ended, and Egypt fell into a period of violence and disorder. 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057296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22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and Daily Life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smtClean="0"/>
              <a:t>Work and daily life were different among Egypt’s social classes.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Scribes</a:t>
            </a:r>
            <a:endParaRPr lang="en-US" dirty="0"/>
          </a:p>
          <a:p>
            <a:pPr lvl="1"/>
            <a:r>
              <a:rPr lang="en-US" dirty="0"/>
              <a:t>Few people were more respected than </a:t>
            </a:r>
            <a:r>
              <a:rPr lang="en-US" dirty="0" smtClean="0"/>
              <a:t>scribes.</a:t>
            </a:r>
          </a:p>
          <a:p>
            <a:pPr lvl="1"/>
            <a:r>
              <a:rPr lang="en-US" dirty="0" smtClean="0"/>
              <a:t>The kept state records and accounts. </a:t>
            </a:r>
          </a:p>
          <a:p>
            <a:pPr lvl="1"/>
            <a:r>
              <a:rPr lang="en-US" dirty="0" smtClean="0"/>
              <a:t>They wrote and copied religious and literary texts.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did not have to pay taxes, and many became </a:t>
            </a:r>
            <a:r>
              <a:rPr lang="en-US" dirty="0" smtClean="0"/>
              <a:t>wealthy.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Artisans, Artists, and Architects</a:t>
            </a:r>
            <a:endParaRPr lang="en-US" dirty="0"/>
          </a:p>
          <a:p>
            <a:pPr lvl="1"/>
            <a:r>
              <a:rPr lang="en-US" dirty="0" smtClean="0"/>
              <a:t>This group included sculptors, builders, carpenters, jewelers, metalworkers, and leatherworkers.</a:t>
            </a:r>
          </a:p>
          <a:p>
            <a:pPr lvl="1"/>
            <a:r>
              <a:rPr lang="en-US" dirty="0" smtClean="0"/>
              <a:t>Most worked for the government or temples.</a:t>
            </a:r>
            <a:endParaRPr lang="en-US" dirty="0"/>
          </a:p>
          <a:p>
            <a:pPr lvl="1"/>
            <a:r>
              <a:rPr lang="en-US" dirty="0" smtClean="0"/>
              <a:t>Architects designed the temples and royal tombs.</a:t>
            </a:r>
          </a:p>
          <a:p>
            <a:pPr lvl="1"/>
            <a:r>
              <a:rPr lang="en-US" dirty="0" smtClean="0"/>
              <a:t>This societal group was admired for their skills. </a:t>
            </a:r>
            <a:endParaRPr lang="en-US" dirty="0"/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Merchants and Traders</a:t>
            </a:r>
            <a:endParaRPr lang="en-US" dirty="0"/>
          </a:p>
          <a:p>
            <a:pPr lvl="1"/>
            <a:r>
              <a:rPr lang="en-US" dirty="0"/>
              <a:t>Although trade was important, few held these positions. 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had to travel very long distances to buy and sell </a:t>
            </a:r>
            <a:r>
              <a:rPr lang="en-US" dirty="0" smtClean="0"/>
              <a:t>goods.</a:t>
            </a:r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06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23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Soldiers </a:t>
            </a:r>
            <a:endParaRPr lang="en-US" dirty="0"/>
          </a:p>
          <a:p>
            <a:pPr lvl="1"/>
            <a:r>
              <a:rPr lang="en-US" dirty="0"/>
              <a:t>Egypt created a </a:t>
            </a:r>
            <a:r>
              <a:rPr lang="en-US" dirty="0" smtClean="0"/>
              <a:t>professional </a:t>
            </a:r>
            <a:r>
              <a:rPr lang="en-US" dirty="0"/>
              <a:t>army that offered soldiers a chance to rise in social status and receive land as payment.</a:t>
            </a:r>
          </a:p>
          <a:p>
            <a:pPr marL="1828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Farmers and Other Peasants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This group made up the vast majority of the population. 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grew crops to support their families and to pay taxes.</a:t>
            </a:r>
          </a:p>
          <a:p>
            <a:pPr marL="1828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Slaves</a:t>
            </a:r>
            <a:endParaRPr lang="en-US" dirty="0"/>
          </a:p>
          <a:p>
            <a:pPr lvl="1"/>
            <a:r>
              <a:rPr lang="en-US" dirty="0"/>
              <a:t>Slaves were usually criminals or prisoners.  They had some legal rights, however.</a:t>
            </a:r>
          </a:p>
          <a:p>
            <a:pPr marL="182880" lvl="1" indent="0">
              <a:buNone/>
            </a:pPr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7800" y="1902023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47627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Family Life in Egypt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Family life was very important in Egyptian society, and most Egyptians lived in their own homes.</a:t>
            </a:r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Women had many legal rights, including owning property, making </a:t>
            </a:r>
            <a:r>
              <a:rPr lang="en-US" dirty="0"/>
              <a:t>contracts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, and divorcing their husbands. </a:t>
            </a:r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Children played with toys such as dolls, tops, and clay animal figurines.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They also played ballgames and hunted.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Most children received some education, learning morals, writing, math, and sports. 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337011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Egyptian Achievements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Big Idea</a:t>
            </a:r>
          </a:p>
          <a:p>
            <a:pPr lvl="1"/>
            <a:r>
              <a:rPr lang="en-US" dirty="0" smtClean="0"/>
              <a:t>The Egyptians made lasting achievements in writing, architecture, and art.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Egyptian writing used hieroglyphics. </a:t>
            </a:r>
          </a:p>
          <a:p>
            <a:pPr lvl="2"/>
            <a:r>
              <a:rPr lang="en-US" dirty="0" smtClean="0"/>
              <a:t>Egypt’s great temples were lavishly decorated. </a:t>
            </a:r>
          </a:p>
          <a:p>
            <a:pPr lvl="2"/>
            <a:r>
              <a:rPr lang="en-US" dirty="0" smtClean="0"/>
              <a:t>Egyptian art filled tombs.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50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Egyptian Writing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1</a:t>
            </a:r>
          </a:p>
          <a:p>
            <a:pPr lvl="1"/>
            <a:r>
              <a:rPr lang="en-US" dirty="0" smtClean="0"/>
              <a:t>Egyptian writing used hieroglyphics.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The Egyptian writing system, or </a:t>
            </a:r>
            <a:r>
              <a:rPr lang="en-US" b="1" dirty="0" smtClean="0">
                <a:solidFill>
                  <a:schemeClr val="accent5"/>
                </a:solidFill>
              </a:rPr>
              <a:t>hieroglyphics</a:t>
            </a:r>
            <a:r>
              <a:rPr lang="en-US" dirty="0" smtClean="0"/>
              <a:t>, was one of the world’s first writing systems. </a:t>
            </a:r>
          </a:p>
          <a:p>
            <a:r>
              <a:rPr lang="en-US" dirty="0" smtClean="0">
                <a:solidFill>
                  <a:srgbClr val="0076B7"/>
                </a:solidFill>
              </a:rPr>
              <a:t>Writing in Ancient Egypt </a:t>
            </a:r>
            <a:endParaRPr lang="en-US" dirty="0">
              <a:solidFill>
                <a:srgbClr val="0076B7"/>
              </a:solidFill>
            </a:endParaRPr>
          </a:p>
          <a:p>
            <a:pPr marL="697230" lvl="1" indent="-285750">
              <a:buFont typeface="Arial"/>
              <a:buChar char="•"/>
            </a:pP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earliest known examples of Egyptian writing were carved into hard material, like stone.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Later, the Egyptians learned how to make </a:t>
            </a:r>
            <a:r>
              <a:rPr lang="en-US" b="1" dirty="0" smtClean="0">
                <a:solidFill>
                  <a:schemeClr val="accent5"/>
                </a:solidFill>
                <a:latin typeface="Calibri" pitchFamily="34" charset="0"/>
              </a:rPr>
              <a:t>papyrus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, a long-lasting, paper-like material made from reeds. 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/>
              <a:t>Scribes wrote on papyrus using brushes and ink.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hieroglyphic system used more than 600 symbols. 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Each symbol represented one or more sounds in the Egyptian language. </a:t>
            </a: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04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Rosetta Stone</a:t>
            </a:r>
            <a:endParaRPr lang="en-US" dirty="0"/>
          </a:p>
          <a:p>
            <a:pPr lvl="1"/>
            <a:r>
              <a:rPr lang="en-US" dirty="0"/>
              <a:t>Historians learned how to read hieroglyphics after discovering the </a:t>
            </a:r>
            <a:r>
              <a:rPr lang="en-US" b="1" dirty="0">
                <a:solidFill>
                  <a:srgbClr val="DC5924"/>
                </a:solidFill>
              </a:rPr>
              <a:t>Rosetta Stone</a:t>
            </a:r>
            <a:r>
              <a:rPr lang="en-US" dirty="0"/>
              <a:t>, which was written in three languages.</a:t>
            </a:r>
          </a:p>
          <a:p>
            <a:pPr lvl="2"/>
            <a:r>
              <a:rPr lang="en-US" dirty="0"/>
              <a:t>Hieroglyphics</a:t>
            </a:r>
          </a:p>
          <a:p>
            <a:pPr lvl="2"/>
            <a:r>
              <a:rPr lang="en-US" dirty="0"/>
              <a:t>A later form of Egyptian</a:t>
            </a:r>
          </a:p>
          <a:p>
            <a:pPr lvl="2"/>
            <a:r>
              <a:rPr lang="en-US" dirty="0"/>
              <a:t>Greek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67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Egyptian Texts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Historians today can read Egyptian government and historical records, science texts, and medical manuals.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Writing influenced Egyptian religion and culture and allowed Egyptians to express ideas.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Some of the world’s earliest examples of literature come from ancient Egyptian culture.</a:t>
            </a:r>
          </a:p>
          <a:p>
            <a:pPr lvl="1"/>
            <a:r>
              <a:rPr lang="en-US" i="1" dirty="0" smtClean="0">
                <a:solidFill>
                  <a:srgbClr val="003300"/>
                </a:solidFill>
                <a:latin typeface="Calibri" pitchFamily="34" charset="0"/>
              </a:rPr>
              <a:t>The Book of the Dead 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is a religious text that tells of the afterlife.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Religious texts have been discovered inside coffins and often contain spells or magic formulas.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675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Egyptian Calendar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Egyptians created two calendars, a lunar calendar and a solar calendar.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lunar calendar had 12 months that were 28 to 29 days long.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solar calendar had 12 months that were 30 days long with 5 extra days at the end of the year.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solar calendar was more accurate and the first calendar that was 365 days long. 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097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Gift of the Nile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1</a:t>
            </a:r>
          </a:p>
          <a:p>
            <a:pPr lvl="1" algn="just"/>
            <a:r>
              <a:rPr lang="en-US" dirty="0" smtClean="0"/>
              <a:t>Egypt was called the “gift of the Nile” because the Nile River was so important.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The Nile River brought life to Egypt and allowed it to thrive. 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The Greek historian Herodotus called Egypt the gift of the Nile. 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Egyptians developed technologies that helped them take advantage of the river.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10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Egypt’s Great Temples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 smtClean="0"/>
              <a:t>Egypt’s great temples were lavishly decorated.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/>
              <a:t>Egyptians believed the massive temples were homes of the gods.  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/>
              <a:t>People visited to worship, offer gifts to the gods, and ask for favors.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Temples had stone </a:t>
            </a:r>
            <a:r>
              <a:rPr lang="en-US" b="1" dirty="0" smtClean="0">
                <a:solidFill>
                  <a:srgbClr val="DC5924"/>
                </a:solidFill>
              </a:rPr>
              <a:t>sphinxes</a:t>
            </a:r>
            <a:r>
              <a:rPr lang="en-US" dirty="0" smtClean="0"/>
              <a:t>—imaginary creatures with bodies of lions and the heads of other animals or humans—and </a:t>
            </a:r>
            <a:r>
              <a:rPr lang="en-US" dirty="0"/>
              <a:t>other statues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They also had an </a:t>
            </a:r>
            <a:r>
              <a:rPr lang="en-US" b="1" dirty="0">
                <a:solidFill>
                  <a:srgbClr val="DC5924"/>
                </a:solidFill>
              </a:rPr>
              <a:t>obelisk</a:t>
            </a:r>
            <a:r>
              <a:rPr lang="en-US" dirty="0"/>
              <a:t>: a tall, four-sided pillar that is pointed at the top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The walls and columns were painted and had hieroglyphics.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endParaRPr lang="en-US" dirty="0" smtClean="0"/>
          </a:p>
          <a:p>
            <a:pPr marL="697230" lvl="1" indent="-285750">
              <a:buFont typeface="Arial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14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Egyptian Art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smtClean="0"/>
              <a:t>Egyptian art filled tombs. </a:t>
            </a:r>
            <a:endParaRPr lang="en-US" dirty="0"/>
          </a:p>
          <a:p>
            <a:r>
              <a:rPr lang="en-US" dirty="0" smtClean="0">
                <a:solidFill>
                  <a:srgbClr val="0076B7"/>
                </a:solidFill>
              </a:rPr>
              <a:t>Paintings </a:t>
            </a:r>
            <a:endParaRPr lang="en-US" dirty="0">
              <a:solidFill>
                <a:srgbClr val="0076B7"/>
              </a:solidFill>
            </a:endParaRPr>
          </a:p>
          <a:p>
            <a:pPr marL="697230" lvl="1" indent="-285750">
              <a:buFont typeface="Arial"/>
              <a:buChar char="•"/>
            </a:pPr>
            <a:r>
              <a:rPr lang="en-US" dirty="0"/>
              <a:t>Egyptian art was filled with lively, colorful scenes.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/>
              <a:t>Art showed historical events, everyday life, and religious events.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/>
              <a:t>Painting had a distinctive style in which people’s heads and legs are always seen from the side, but upper bodies are shown straight on.</a:t>
            </a:r>
          </a:p>
          <a:p>
            <a:pPr lvl="1"/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50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Carvings and Jewelry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Tombs included huge statues and detailed carvings.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Egyptians made jewelry of gold and precious stones for men and women.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tomb of </a:t>
            </a:r>
            <a:r>
              <a:rPr lang="en-US" b="1" dirty="0" smtClean="0">
                <a:solidFill>
                  <a:srgbClr val="DC5924"/>
                </a:solidFill>
                <a:latin typeface="Calibri" pitchFamily="34" charset="0"/>
              </a:rPr>
              <a:t>King Tutankhamen 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was found in 1922 and was filled with treasures.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treasures in King </a:t>
            </a:r>
            <a:r>
              <a:rPr lang="en-US" dirty="0" err="1" smtClean="0">
                <a:solidFill>
                  <a:srgbClr val="003300"/>
                </a:solidFill>
                <a:latin typeface="Calibri" pitchFamily="34" charset="0"/>
              </a:rPr>
              <a:t>Tut’s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 tomb have taught us much about Egyptian burial practices and beliefs. 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605699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Kush and Aksum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Big Idea</a:t>
            </a:r>
          </a:p>
          <a:p>
            <a:pPr lvl="1"/>
            <a:r>
              <a:rPr lang="en-US" dirty="0" smtClean="0"/>
              <a:t>The kingdoms of Kush and Aksum, which arose south of Egypt, developed advanced civilizations with large trading networks.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The geography of early Nubia helped civilization develop there. </a:t>
            </a:r>
          </a:p>
          <a:p>
            <a:pPr lvl="2"/>
            <a:r>
              <a:rPr lang="en-US" dirty="0" smtClean="0"/>
              <a:t>Kush and Egypt traded, but they also fought. </a:t>
            </a:r>
          </a:p>
          <a:p>
            <a:pPr lvl="2"/>
            <a:r>
              <a:rPr lang="en-US" dirty="0" smtClean="0"/>
              <a:t>Later Kush became a trading power with a unique culture. </a:t>
            </a:r>
          </a:p>
          <a:p>
            <a:pPr lvl="2"/>
            <a:r>
              <a:rPr lang="en-US" dirty="0" smtClean="0"/>
              <a:t>Both internal and external factors led to the decline of Kush and Aksum.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95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Kush and Aksum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1</a:t>
            </a:r>
          </a:p>
          <a:p>
            <a:pPr lvl="1"/>
            <a:r>
              <a:rPr lang="en-US" dirty="0" smtClean="0"/>
              <a:t>The geography of early Nubia helped civilization develop there.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A group of people called the </a:t>
            </a:r>
            <a:r>
              <a:rPr lang="en-US" dirty="0" err="1">
                <a:solidFill>
                  <a:srgbClr val="003300"/>
                </a:solidFill>
                <a:latin typeface="Calibri" pitchFamily="34" charset="0"/>
              </a:rPr>
              <a:t>Kushites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 settled in a region now called Nubia and established the first large kingdom in the interior of Africa.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The development of the </a:t>
            </a:r>
            <a:r>
              <a:rPr lang="en-US" dirty="0" err="1">
                <a:solidFill>
                  <a:srgbClr val="003300"/>
                </a:solidFill>
                <a:latin typeface="Calibri" pitchFamily="34" charset="0"/>
              </a:rPr>
              <a:t>Kushite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 civilization was greatly influenced by the geography of Nubia, especially the role played by the Nile River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0076B7"/>
                </a:solidFill>
              </a:rPr>
              <a:t>The Land of Nubia </a:t>
            </a:r>
            <a:endParaRPr lang="en-US" dirty="0">
              <a:solidFill>
                <a:srgbClr val="0076B7"/>
              </a:solidFill>
            </a:endParaRPr>
          </a:p>
          <a:p>
            <a:pPr marL="697230" lvl="1" indent="-285750">
              <a:buFont typeface="Arial"/>
              <a:buChar char="•"/>
            </a:pPr>
            <a:r>
              <a:rPr lang="en-US" dirty="0"/>
              <a:t>Ancient Nubia was fertile due to annual flooding.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/>
              <a:t>It was rich in valuable minerals that contributed to its wealth.</a:t>
            </a:r>
          </a:p>
          <a:p>
            <a:pPr marL="834390" lvl="2" indent="-285750">
              <a:buFont typeface="Lucida Grande"/>
              <a:buChar char="-"/>
            </a:pPr>
            <a:r>
              <a:rPr lang="en-US" dirty="0"/>
              <a:t>Gold</a:t>
            </a:r>
          </a:p>
          <a:p>
            <a:pPr marL="834390" lvl="2" indent="-285750">
              <a:buFont typeface="Lucida Grande"/>
              <a:buChar char="-"/>
            </a:pPr>
            <a:r>
              <a:rPr lang="en-US" dirty="0"/>
              <a:t>Copper</a:t>
            </a:r>
          </a:p>
          <a:p>
            <a:pPr marL="834390" lvl="2" indent="-285750">
              <a:buFont typeface="Lucida Grande"/>
              <a:buChar char="-"/>
            </a:pPr>
            <a:r>
              <a:rPr lang="en-US" dirty="0"/>
              <a:t>Stone</a:t>
            </a:r>
          </a:p>
          <a:p>
            <a:pPr marL="697230" lvl="1" indent="-285750">
              <a:buFont typeface="Arial"/>
              <a:buChar char="•"/>
            </a:pPr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98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Early Civilization in Nubia</a:t>
            </a:r>
            <a:endParaRPr lang="en-US" dirty="0"/>
          </a:p>
          <a:p>
            <a:pPr lvl="1"/>
            <a:r>
              <a:rPr lang="en-US" dirty="0"/>
              <a:t>Farmers thrived there, and one became the king of a region he called Kush.  </a:t>
            </a:r>
          </a:p>
          <a:p>
            <a:pPr lvl="1"/>
            <a:r>
              <a:rPr lang="en-US" dirty="0"/>
              <a:t>The capital city of </a:t>
            </a:r>
            <a:r>
              <a:rPr lang="en-US" dirty="0" err="1"/>
              <a:t>Kerma</a:t>
            </a:r>
            <a:r>
              <a:rPr lang="en-US" dirty="0"/>
              <a:t> was protected from invaders by the cataracts of the Nile River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Overtime, </a:t>
            </a:r>
            <a:r>
              <a:rPr lang="en-US" dirty="0" err="1" smtClean="0"/>
              <a:t>Kushite</a:t>
            </a:r>
            <a:r>
              <a:rPr lang="en-US" dirty="0" smtClean="0"/>
              <a:t> society grew more complex; people became farmers, herders, priests, and artisans. </a:t>
            </a:r>
          </a:p>
          <a:p>
            <a:pPr lvl="1"/>
            <a:r>
              <a:rPr lang="en-US" dirty="0" smtClean="0"/>
              <a:t>Early Kush was influenced by cultures to the south. 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130980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Kush and Egypt 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 smtClean="0"/>
              <a:t>Kush and Egypt traded, but they also fought.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Kush and Egypt were neighbors and traded with each other. 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The </a:t>
            </a:r>
            <a:r>
              <a:rPr lang="en-US" dirty="0" err="1" smtClean="0">
                <a:solidFill>
                  <a:srgbClr val="003300"/>
                </a:solidFill>
                <a:latin typeface="Calibri" pitchFamily="34" charset="0"/>
              </a:rPr>
              <a:t>Kushites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 sent slaves and materials such as gold, copper, stone, ebony, and ivory to Egypt. 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273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37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2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Egypt’s Conquest of Kush</a:t>
            </a:r>
            <a:endParaRPr lang="en-US" dirty="0"/>
          </a:p>
          <a:p>
            <a:pPr lvl="1"/>
            <a:r>
              <a:rPr lang="en-US" dirty="0" smtClean="0"/>
              <a:t>Relations between </a:t>
            </a:r>
            <a:r>
              <a:rPr lang="en-US" dirty="0"/>
              <a:t>Kush and Egypt became </a:t>
            </a:r>
            <a:r>
              <a:rPr lang="en-US" dirty="0" smtClean="0"/>
              <a:t>hostile.</a:t>
            </a:r>
          </a:p>
          <a:p>
            <a:pPr lvl="1"/>
            <a:r>
              <a:rPr lang="en-US" dirty="0" smtClean="0"/>
              <a:t>Egypt </a:t>
            </a:r>
            <a:r>
              <a:rPr lang="en-US" dirty="0"/>
              <a:t>feared that Kush would become too powerful, so it invaded and conquered Kush.</a:t>
            </a:r>
          </a:p>
          <a:p>
            <a:pPr lvl="1"/>
            <a:endParaRPr lang="en-US" dirty="0"/>
          </a:p>
          <a:p>
            <a:pPr marL="1828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Effects of the Conquest </a:t>
            </a:r>
            <a:endParaRPr lang="en-US" dirty="0"/>
          </a:p>
          <a:p>
            <a:pPr lvl="1"/>
            <a:r>
              <a:rPr lang="en-US" dirty="0"/>
              <a:t>Kush was an Egyptian territory for about 450 years. </a:t>
            </a:r>
            <a:endParaRPr lang="en-US" dirty="0" smtClean="0"/>
          </a:p>
          <a:p>
            <a:pPr lvl="1"/>
            <a:r>
              <a:rPr lang="en-US" dirty="0" smtClean="0"/>
              <a:t>Many </a:t>
            </a:r>
            <a:r>
              <a:rPr lang="en-US" dirty="0" err="1"/>
              <a:t>Kushites</a:t>
            </a:r>
            <a:r>
              <a:rPr lang="en-US" dirty="0"/>
              <a:t> adopted Egyptian religious practices, names, and language.</a:t>
            </a: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 Change in Power</a:t>
            </a:r>
            <a:endParaRPr lang="en-US" dirty="0"/>
          </a:p>
          <a:p>
            <a:pPr lvl="1"/>
            <a:r>
              <a:rPr lang="en-US" dirty="0"/>
              <a:t>During a time of decline in Egypt, </a:t>
            </a:r>
            <a:r>
              <a:rPr lang="en-US" dirty="0" err="1"/>
              <a:t>Kushite</a:t>
            </a:r>
            <a:r>
              <a:rPr lang="en-US" dirty="0"/>
              <a:t> leaders regained control of Kush, becoming independent again.</a:t>
            </a:r>
          </a:p>
          <a:p>
            <a:pPr marL="182880" lvl="1" indent="0">
              <a:buNone/>
            </a:pPr>
            <a:endParaRPr lang="en-US" dirty="0"/>
          </a:p>
          <a:p>
            <a:pPr marL="182880" lvl="1" indent="0">
              <a:buNone/>
            </a:pPr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7800" y="1902023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01040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38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2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Conquest of Egypt </a:t>
            </a:r>
            <a:endParaRPr lang="en-US" dirty="0"/>
          </a:p>
          <a:p>
            <a:pPr lvl="1"/>
            <a:r>
              <a:rPr lang="en-US" dirty="0"/>
              <a:t>Kush regained its strength and conquered  Egypt under the direction of </a:t>
            </a:r>
            <a:r>
              <a:rPr lang="en-US" dirty="0" err="1"/>
              <a:t>Kashta</a:t>
            </a:r>
            <a:r>
              <a:rPr lang="en-US" dirty="0"/>
              <a:t> and his son </a:t>
            </a:r>
            <a:r>
              <a:rPr lang="en-US" b="1" dirty="0" err="1">
                <a:solidFill>
                  <a:srgbClr val="DC5924"/>
                </a:solidFill>
              </a:rPr>
              <a:t>Piankhi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By 751 BC the </a:t>
            </a:r>
            <a:r>
              <a:rPr lang="en-US" dirty="0" err="1"/>
              <a:t>Kushite</a:t>
            </a:r>
            <a:r>
              <a:rPr lang="en-US" dirty="0"/>
              <a:t> king </a:t>
            </a:r>
            <a:r>
              <a:rPr lang="en-US" dirty="0" err="1"/>
              <a:t>Kashta</a:t>
            </a:r>
            <a:r>
              <a:rPr lang="en-US" dirty="0"/>
              <a:t> had conquered Upper Egypt. </a:t>
            </a:r>
            <a:endParaRPr lang="en-US" dirty="0" smtClean="0"/>
          </a:p>
          <a:p>
            <a:pPr lvl="1"/>
            <a:r>
              <a:rPr lang="en-US" dirty="0" err="1" smtClean="0"/>
              <a:t>Piankhi</a:t>
            </a:r>
            <a:r>
              <a:rPr lang="en-US" dirty="0" smtClean="0"/>
              <a:t> </a:t>
            </a:r>
            <a:r>
              <a:rPr lang="en-US" dirty="0"/>
              <a:t>ruled all of Egypt by the time of his death around 716 BC</a:t>
            </a:r>
          </a:p>
          <a:p>
            <a:pPr lvl="1"/>
            <a:endParaRPr lang="en-US" dirty="0"/>
          </a:p>
          <a:p>
            <a:pPr marL="1828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Kushite</a:t>
            </a:r>
            <a:r>
              <a:rPr lang="en-US" dirty="0" smtClean="0"/>
              <a:t> Dynasty </a:t>
            </a:r>
            <a:endParaRPr lang="en-US" dirty="0"/>
          </a:p>
          <a:p>
            <a:pPr lvl="1"/>
            <a:r>
              <a:rPr lang="en-US" dirty="0" err="1"/>
              <a:t>Shabaka</a:t>
            </a:r>
            <a:r>
              <a:rPr lang="en-US" dirty="0"/>
              <a:t>, brother of </a:t>
            </a:r>
            <a:r>
              <a:rPr lang="en-US" dirty="0" err="1"/>
              <a:t>Piankhi</a:t>
            </a:r>
            <a:r>
              <a:rPr lang="en-US" dirty="0"/>
              <a:t>, declared himself pharaoh and began the </a:t>
            </a:r>
            <a:r>
              <a:rPr lang="en-US" dirty="0" err="1"/>
              <a:t>Kushite</a:t>
            </a:r>
            <a:r>
              <a:rPr lang="en-US" dirty="0"/>
              <a:t> Dynasty.</a:t>
            </a:r>
          </a:p>
          <a:p>
            <a:pPr lvl="1"/>
            <a:r>
              <a:rPr lang="en-US" dirty="0"/>
              <a:t>This dynasty tried to restore the old Egyptian cultural practices.  </a:t>
            </a:r>
          </a:p>
          <a:p>
            <a:pPr marL="1828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End of </a:t>
            </a:r>
            <a:r>
              <a:rPr lang="en-US" dirty="0" err="1" smtClean="0"/>
              <a:t>Kushite</a:t>
            </a:r>
            <a:r>
              <a:rPr lang="en-US" dirty="0" smtClean="0"/>
              <a:t> Rule in Egypt 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Kushite</a:t>
            </a:r>
            <a:r>
              <a:rPr lang="en-US" dirty="0"/>
              <a:t> Dynasty remained strong until the Assyrians drove them out of Egypt in the 670s BC. </a:t>
            </a:r>
          </a:p>
          <a:p>
            <a:pPr marL="182880" lvl="1" indent="0">
              <a:buNone/>
            </a:pPr>
            <a:endParaRPr lang="en-US" dirty="0"/>
          </a:p>
          <a:p>
            <a:pPr marL="182880" lvl="1" indent="0">
              <a:buNone/>
            </a:pPr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7800" y="1902023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34799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Later Kush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smtClean="0"/>
              <a:t>Later Kush became a trading power with a unique culture.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/>
              <a:t>Kush devoted itself to increasing agriculture and trade. </a:t>
            </a:r>
            <a:endParaRPr lang="en-US" dirty="0" smtClean="0"/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Within </a:t>
            </a:r>
            <a:r>
              <a:rPr lang="en-US" dirty="0"/>
              <a:t>a few centuries, it became a rich and powerful kingdom again. </a:t>
            </a:r>
            <a:endParaRPr lang="en-US" dirty="0" smtClean="0"/>
          </a:p>
          <a:p>
            <a:r>
              <a:rPr lang="en-US" dirty="0">
                <a:solidFill>
                  <a:srgbClr val="0076B7"/>
                </a:solidFill>
              </a:rPr>
              <a:t>Kush’s Iron Industry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err="1"/>
              <a:t>Meroë</a:t>
            </a:r>
            <a:r>
              <a:rPr lang="en-US" dirty="0"/>
              <a:t>, the kingdom’s new capital, developed an iron industry.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/>
              <a:t>Resources such as iron ore and wood for furnaces helped the industry grow quickly.</a:t>
            </a:r>
          </a:p>
          <a:p>
            <a:pPr lvl="1"/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Location and Physical Features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The Nile is the longest river in the world, with a distance of over 4,000 miles.</a:t>
            </a:r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Ancient Egypt included two regions, a southern and a northern region, that were  given their names by their relation to the Nile.</a:t>
            </a:r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At several points, the rough terrain caused </a:t>
            </a:r>
            <a:r>
              <a:rPr lang="en-US" b="1" dirty="0">
                <a:solidFill>
                  <a:srgbClr val="DC5924"/>
                </a:solidFill>
              </a:rPr>
              <a:t>cataracts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, or rapids, to form.</a:t>
            </a:r>
          </a:p>
          <a:p>
            <a:pPr lvl="1"/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The Nile divided into several branches, forming a </a:t>
            </a:r>
            <a:r>
              <a:rPr lang="en-US" b="1" dirty="0">
                <a:solidFill>
                  <a:schemeClr val="accent5"/>
                </a:solidFill>
              </a:rPr>
              <a:t>delta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, a triangular area of land made from soil 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deposited 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by a river</a:t>
            </a: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About two-thirds of Egypt’s farmland was located in the Nile Delta. </a:t>
            </a: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481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200400"/>
          </a:xfrm>
        </p:spPr>
        <p:txBody>
          <a:bodyPr/>
          <a:lstStyle/>
          <a:p>
            <a:r>
              <a:rPr lang="en-US" dirty="0" smtClean="0"/>
              <a:t>Kush’s </a:t>
            </a:r>
            <a:r>
              <a:rPr lang="en-US" dirty="0"/>
              <a:t>Iron Industry</a:t>
            </a:r>
          </a:p>
          <a:p>
            <a:pPr marL="697230" lvl="1" indent="-285750"/>
            <a:r>
              <a:rPr lang="en-US" dirty="0" err="1" smtClean="0"/>
              <a:t>Meroë</a:t>
            </a:r>
            <a:r>
              <a:rPr lang="en-US" dirty="0" smtClean="0"/>
              <a:t> </a:t>
            </a:r>
            <a:r>
              <a:rPr lang="en-US" dirty="0"/>
              <a:t>became the center of a large </a:t>
            </a:r>
            <a:r>
              <a:rPr lang="en-US" b="1" dirty="0">
                <a:solidFill>
                  <a:srgbClr val="DC5924"/>
                </a:solidFill>
              </a:rPr>
              <a:t>trade network</a:t>
            </a:r>
            <a:r>
              <a:rPr lang="en-US" dirty="0"/>
              <a:t>, a system of people in different lands who trade goods.  </a:t>
            </a:r>
          </a:p>
          <a:p>
            <a:pPr marL="697230" lvl="1" indent="-285750"/>
            <a:r>
              <a:rPr lang="en-US" dirty="0"/>
              <a:t>The </a:t>
            </a:r>
            <a:r>
              <a:rPr lang="en-US" dirty="0" err="1"/>
              <a:t>Kushites</a:t>
            </a:r>
            <a:r>
              <a:rPr lang="en-US" dirty="0"/>
              <a:t> sent goods down the Nile to Egypt, and from there Egyptian and Greek </a:t>
            </a:r>
            <a:r>
              <a:rPr lang="en-US" b="1" dirty="0">
                <a:solidFill>
                  <a:srgbClr val="DC5924"/>
                </a:solidFill>
              </a:rPr>
              <a:t>merchants</a:t>
            </a:r>
            <a:r>
              <a:rPr lang="en-US" dirty="0"/>
              <a:t>, or traders, carried goods to ports on the Mediterranean and Red seas and to southern Africa.  </a:t>
            </a:r>
            <a:endParaRPr lang="en-US" dirty="0" smtClean="0"/>
          </a:p>
          <a:p>
            <a:pPr marL="697230" lvl="1" indent="-285750"/>
            <a:r>
              <a:rPr lang="en-US" dirty="0" smtClean="0"/>
              <a:t>Kush’s</a:t>
            </a:r>
            <a:r>
              <a:rPr lang="en-US" b="1" dirty="0" smtClean="0">
                <a:solidFill>
                  <a:srgbClr val="DC5924"/>
                </a:solidFill>
              </a:rPr>
              <a:t> exports</a:t>
            </a:r>
            <a:r>
              <a:rPr lang="en-US" dirty="0" smtClean="0"/>
              <a:t>, or items sent out to other regions, included gold, pottery, iron tools, slaves, and ivory. </a:t>
            </a:r>
          </a:p>
          <a:p>
            <a:pPr marL="697230" lvl="1" indent="-285750"/>
            <a:r>
              <a:rPr lang="en-US" dirty="0" smtClean="0"/>
              <a:t>Kush received </a:t>
            </a:r>
            <a:r>
              <a:rPr lang="en-US" b="1" dirty="0" smtClean="0">
                <a:solidFill>
                  <a:schemeClr val="accent5"/>
                </a:solidFill>
              </a:rPr>
              <a:t>imports</a:t>
            </a:r>
            <a:r>
              <a:rPr lang="en-US" dirty="0" smtClean="0"/>
              <a:t>—goods brought in from other regions—from Egypt, Asia, and other lands along the Mediterranean.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28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200400"/>
          </a:xfrm>
        </p:spPr>
        <p:txBody>
          <a:bodyPr/>
          <a:lstStyle/>
          <a:p>
            <a:r>
              <a:rPr lang="en-US" dirty="0" err="1" smtClean="0"/>
              <a:t>Kushite</a:t>
            </a:r>
            <a:r>
              <a:rPr lang="en-US" dirty="0" smtClean="0"/>
              <a:t> Culture </a:t>
            </a:r>
            <a:endParaRPr lang="en-US" dirty="0"/>
          </a:p>
          <a:p>
            <a:pPr lvl="1"/>
            <a:r>
              <a:rPr lang="en-US" dirty="0" err="1"/>
              <a:t>Kushite</a:t>
            </a:r>
            <a:r>
              <a:rPr lang="en-US" dirty="0"/>
              <a:t> culture was influenced by Egypt. They worshipped Egyptian gods, built pyramids, wore Egyptian clothing, and had rulers called pharaohs. </a:t>
            </a:r>
          </a:p>
          <a:p>
            <a:pPr lvl="1"/>
            <a:r>
              <a:rPr lang="en-US" dirty="0" err="1" smtClean="0"/>
              <a:t>Kushite</a:t>
            </a:r>
            <a:r>
              <a:rPr lang="en-US" dirty="0" smtClean="0"/>
              <a:t> houses and daily life were unique. </a:t>
            </a:r>
          </a:p>
          <a:p>
            <a:pPr lvl="1"/>
            <a:r>
              <a:rPr lang="en-US" dirty="0" smtClean="0"/>
              <a:t>Queens seems to have been more important in Kush than in Egypt. </a:t>
            </a:r>
          </a:p>
          <a:p>
            <a:pPr lvl="1"/>
            <a:r>
              <a:rPr lang="en-US" dirty="0"/>
              <a:t>They developed their own written language, called </a:t>
            </a:r>
            <a:r>
              <a:rPr lang="en-US" dirty="0" err="1"/>
              <a:t>Meroitic</a:t>
            </a:r>
            <a:r>
              <a:rPr lang="en-US" dirty="0"/>
              <a:t>.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3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200400"/>
          </a:xfrm>
        </p:spPr>
        <p:txBody>
          <a:bodyPr/>
          <a:lstStyle/>
          <a:p>
            <a:r>
              <a:rPr lang="en-US" dirty="0" smtClean="0"/>
              <a:t>New Discoveries </a:t>
            </a:r>
            <a:endParaRPr lang="en-US" dirty="0"/>
          </a:p>
          <a:p>
            <a:pPr lvl="1"/>
            <a:r>
              <a:rPr lang="en-US" dirty="0" smtClean="0"/>
              <a:t>Archaeologists study artifacts, or what people have made or used, to better understand </a:t>
            </a:r>
            <a:r>
              <a:rPr lang="en-US" dirty="0" err="1" smtClean="0"/>
              <a:t>Kushite</a:t>
            </a:r>
            <a:r>
              <a:rPr lang="en-US" dirty="0" smtClean="0"/>
              <a:t> society. </a:t>
            </a:r>
          </a:p>
          <a:p>
            <a:pPr lvl="1"/>
            <a:r>
              <a:rPr lang="en-US" dirty="0" smtClean="0"/>
              <a:t>Historians study written record left on Egyptian pottery, buildings, and other artifacts to learn more about the people of Kush. </a:t>
            </a:r>
          </a:p>
          <a:p>
            <a:r>
              <a:rPr lang="en-US" dirty="0" smtClean="0"/>
              <a:t>Women in </a:t>
            </a:r>
            <a:r>
              <a:rPr lang="en-US" dirty="0" err="1" smtClean="0"/>
              <a:t>Kushite</a:t>
            </a:r>
            <a:r>
              <a:rPr lang="en-US" dirty="0" smtClean="0"/>
              <a:t> Society </a:t>
            </a:r>
            <a:endParaRPr lang="en-US" dirty="0"/>
          </a:p>
          <a:p>
            <a:pPr lvl="1"/>
            <a:r>
              <a:rPr lang="en-US" dirty="0"/>
              <a:t>The women of Kush were expected to be as active in society as the men. 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rose to positions of authority and power, especially religious authority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Historians believe the first woman to rule Kush was </a:t>
            </a:r>
            <a:r>
              <a:rPr lang="en-US" b="1" dirty="0" smtClean="0">
                <a:solidFill>
                  <a:srgbClr val="DC5924"/>
                </a:solidFill>
              </a:rPr>
              <a:t>Queen </a:t>
            </a:r>
            <a:r>
              <a:rPr lang="en-US" b="1" dirty="0" err="1" smtClean="0">
                <a:solidFill>
                  <a:srgbClr val="DC5924"/>
                </a:solidFill>
              </a:rPr>
              <a:t>Shanakhdakheto</a:t>
            </a:r>
            <a:r>
              <a:rPr lang="en-US" dirty="0" smtClean="0"/>
              <a:t>. </a:t>
            </a:r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017537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Decline of Kush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4</a:t>
            </a:r>
          </a:p>
          <a:p>
            <a:pPr lvl="1"/>
            <a:r>
              <a:rPr lang="en-US" dirty="0" smtClean="0"/>
              <a:t>Both internal and external factors led to the decline of Kush and Aksum.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Kush gradually declined in power due to a series of problems that weakened its economy.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Cows were allowed to overgraze and the grassless soil blew away, causing farmers to produce less food.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/>
              <a:t>Wood became scarce, which caused ironworkers to shut their furnaces down.</a:t>
            </a:r>
          </a:p>
          <a:p>
            <a:pPr marL="1245870" lvl="3" indent="-285750"/>
            <a:r>
              <a:rPr lang="en-US" dirty="0" smtClean="0"/>
              <a:t>As a result, Kush produced few weapons and trade goods. </a:t>
            </a:r>
          </a:p>
          <a:p>
            <a:pPr marL="697230" lvl="1" indent="-285750">
              <a:buFont typeface="Arial"/>
              <a:buChar char="•"/>
            </a:pPr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479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200400"/>
          </a:xfrm>
        </p:spPr>
        <p:txBody>
          <a:bodyPr/>
          <a:lstStyle/>
          <a:p>
            <a:r>
              <a:rPr lang="en-US" dirty="0" smtClean="0"/>
              <a:t>The Influence of Aksum </a:t>
            </a:r>
            <a:endParaRPr lang="en-US" dirty="0"/>
          </a:p>
          <a:p>
            <a:pPr lvl="1"/>
            <a:r>
              <a:rPr lang="en-US" dirty="0" smtClean="0"/>
              <a:t>Kush was also weakened by a loss of trade; foreign merchants set up trade routes that went around Kush. </a:t>
            </a:r>
          </a:p>
          <a:p>
            <a:pPr lvl="1"/>
            <a:r>
              <a:rPr lang="en-US" dirty="0" smtClean="0"/>
              <a:t>One trade route went instead to </a:t>
            </a:r>
            <a:r>
              <a:rPr lang="en-US" b="1" dirty="0" smtClean="0">
                <a:solidFill>
                  <a:srgbClr val="DC5924"/>
                </a:solidFill>
              </a:rPr>
              <a:t>Aksum</a:t>
            </a:r>
            <a:r>
              <a:rPr lang="en-US" dirty="0" smtClean="0"/>
              <a:t>, a kingdom located along the Red Sea, which made it a major trading power.</a:t>
            </a:r>
          </a:p>
          <a:p>
            <a:pPr lvl="1"/>
            <a:r>
              <a:rPr lang="en-US" dirty="0" smtClean="0"/>
              <a:t>Because it became a major trading center, people from many different cultures gathered there and traded, goods, ideas, and beliefs. 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The </a:t>
            </a:r>
            <a:r>
              <a:rPr lang="en-US" dirty="0" err="1">
                <a:solidFill>
                  <a:srgbClr val="003300"/>
                </a:solidFill>
              </a:rPr>
              <a:t>Aksumite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b="1" dirty="0" smtClean="0">
                <a:solidFill>
                  <a:srgbClr val="DC5924"/>
                </a:solidFill>
              </a:rPr>
              <a:t>King </a:t>
            </a:r>
            <a:r>
              <a:rPr lang="en-US" b="1" dirty="0" err="1">
                <a:solidFill>
                  <a:srgbClr val="DC5924"/>
                </a:solidFill>
              </a:rPr>
              <a:t>Ezana</a:t>
            </a:r>
            <a:r>
              <a:rPr lang="en-US" b="1" dirty="0">
                <a:solidFill>
                  <a:srgbClr val="DC5924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made Christianity the kingdom’s official religion.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Kush lost most of its wealth and military might by the AD 300s.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Around AD 350, the </a:t>
            </a:r>
            <a:r>
              <a:rPr lang="en-US" dirty="0" err="1" smtClean="0">
                <a:solidFill>
                  <a:srgbClr val="003300"/>
                </a:solidFill>
              </a:rPr>
              <a:t>Aksumite</a:t>
            </a:r>
            <a:r>
              <a:rPr lang="en-US" dirty="0" smtClean="0">
                <a:solidFill>
                  <a:srgbClr val="003300"/>
                </a:solidFill>
              </a:rPr>
              <a:t> army took over Kush.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533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200400"/>
          </a:xfrm>
        </p:spPr>
        <p:txBody>
          <a:bodyPr/>
          <a:lstStyle/>
          <a:p>
            <a:r>
              <a:rPr lang="en-US" dirty="0" smtClean="0"/>
              <a:t>The Decline of Aksum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Aksum was never conquered, but its major ports were taken over by other peoples.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Aksum became isolated from other lands.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Its people retreated to the mountains of northern Ethiopia.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5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Floods of the Nile 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Little rain fell in the Egyptian desert, but the Nile flooded every year in the summer </a:t>
            </a:r>
            <a:r>
              <a:rPr lang="en-US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and </a:t>
            </a:r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fall.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The Nile’s flooding coated the land around it with a rich silt that made the soil ideal </a:t>
            </a:r>
            <a:r>
              <a:rPr lang="en-US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for </a:t>
            </a:r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farming.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Without the floods, people could never have farmed in Egypt.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2806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Civilization Develops in Egypt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Increased Food Production </a:t>
            </a:r>
            <a:endParaRPr lang="en-US" dirty="0"/>
          </a:p>
          <a:p>
            <a:pPr lvl="1"/>
            <a:r>
              <a:rPr lang="en-US" dirty="0"/>
              <a:t>Canals were built to carry water to fields of wheat, barley, fruits, and vegetables.</a:t>
            </a:r>
          </a:p>
          <a:p>
            <a:pPr lvl="1"/>
            <a:r>
              <a:rPr lang="en-US" dirty="0"/>
              <a:t>The Nile allowed farmers to raise animals such as cattle and sheep.</a:t>
            </a:r>
          </a:p>
          <a:p>
            <a:pPr lvl="1"/>
            <a:r>
              <a:rPr lang="en-US" dirty="0"/>
              <a:t>The river also provided many types of fish to eat, and hunters trapped ducks and geese.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2</a:t>
            </a:r>
            <a:endParaRPr lang="en-US" dirty="0" smtClean="0"/>
          </a:p>
          <a:p>
            <a:pPr lvl="1"/>
            <a:r>
              <a:rPr lang="en-US" dirty="0" smtClean="0"/>
              <a:t>Civilization developed after people began farming along the Nile.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9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Two Kingdoms </a:t>
            </a:r>
            <a:endParaRPr lang="en-US" dirty="0"/>
          </a:p>
          <a:p>
            <a:pPr lvl="1"/>
            <a:r>
              <a:rPr lang="en-US" dirty="0"/>
              <a:t>Natural barriers made Egypt hard to invade.</a:t>
            </a:r>
          </a:p>
          <a:p>
            <a:pPr lvl="1"/>
            <a:r>
              <a:rPr lang="en-US" dirty="0"/>
              <a:t>Desert in the west was too big and harsh to cross.</a:t>
            </a:r>
          </a:p>
          <a:p>
            <a:pPr lvl="1"/>
            <a:r>
              <a:rPr lang="en-US" dirty="0"/>
              <a:t>Mediterranean and Red Sea provided protection from invasion.</a:t>
            </a:r>
          </a:p>
          <a:p>
            <a:pPr lvl="1"/>
            <a:r>
              <a:rPr lang="en-US" dirty="0"/>
              <a:t>Cataracts in the Nile made it difficult to invade from the south.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35339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Kings Unify Egypt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3</a:t>
            </a:r>
            <a:endParaRPr lang="en-US" dirty="0"/>
          </a:p>
          <a:p>
            <a:pPr lvl="1" algn="just"/>
            <a:r>
              <a:rPr lang="en-US" dirty="0" smtClean="0"/>
              <a:t>Strong kings unified all of Egypt. </a:t>
            </a:r>
            <a:endParaRPr lang="en-US" dirty="0"/>
          </a:p>
          <a:p>
            <a:pPr marL="697230" lvl="1" indent="-285750">
              <a:buFont typeface="Arial"/>
              <a:buChar char="•"/>
            </a:pP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According to tradition, </a:t>
            </a:r>
            <a:r>
              <a:rPr lang="en-US" b="1" dirty="0">
                <a:solidFill>
                  <a:srgbClr val="DC5924"/>
                </a:solidFill>
              </a:rPr>
              <a:t>Menes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 rose to power in Upper Egypt and unified the two   kingdoms by taking control of Lower Egypt and by marrying a Lower Egyptian princess.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 smtClean="0">
                <a:solidFill>
                  <a:srgbClr val="003300"/>
                </a:solidFill>
                <a:latin typeface="Calibri" pitchFamily="34" charset="0"/>
              </a:rPr>
              <a:t>Menes 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was probably Egypt’s first </a:t>
            </a:r>
            <a:r>
              <a:rPr lang="en-US" b="1" dirty="0">
                <a:solidFill>
                  <a:srgbClr val="DC5924"/>
                </a:solidFill>
              </a:rPr>
              <a:t>pharaoh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, the title used by the rulers of Egypt.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He also founded Egypt’s first </a:t>
            </a:r>
            <a:r>
              <a:rPr lang="en-US" b="1" dirty="0">
                <a:solidFill>
                  <a:srgbClr val="DC5924"/>
                </a:solidFill>
              </a:rPr>
              <a:t>dynasty</a:t>
            </a: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, or series of rulers from the same family.</a:t>
            </a:r>
          </a:p>
          <a:p>
            <a:pPr marL="697230" lvl="1" indent="-285750">
              <a:buFont typeface="Arial"/>
              <a:buChar char="•"/>
            </a:pPr>
            <a:r>
              <a:rPr lang="en-US" dirty="0">
                <a:solidFill>
                  <a:srgbClr val="003300"/>
                </a:solidFill>
                <a:latin typeface="Calibri" pitchFamily="34" charset="0"/>
              </a:rPr>
              <a:t>The First Dynasty lasted for about 200 years and extended Egyptian territory  southward along the Nile.</a:t>
            </a: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>
              <a:solidFill>
                <a:srgbClr val="003300"/>
              </a:solidFill>
              <a:latin typeface="Calibri" pitchFamily="34" charset="0"/>
            </a:endParaRPr>
          </a:p>
          <a:p>
            <a:pPr marL="69723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4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Old Kingdom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Big Idea</a:t>
            </a:r>
          </a:p>
          <a:p>
            <a:pPr lvl="1"/>
            <a:r>
              <a:rPr lang="en-US" dirty="0" smtClean="0"/>
              <a:t>Egyptian government and religion were closely connected during the Old Kingdom.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Life in the Old Kingdom was influenced by pharaohs, roles in society, and trade. </a:t>
            </a:r>
          </a:p>
          <a:p>
            <a:pPr lvl="2"/>
            <a:r>
              <a:rPr lang="en-US" dirty="0" smtClean="0"/>
              <a:t>Religion shaped Egyptian life. </a:t>
            </a:r>
          </a:p>
          <a:p>
            <a:pPr lvl="2"/>
            <a:r>
              <a:rPr lang="en-US" dirty="0" smtClean="0"/>
              <a:t>The pyramids were build as huge tombs for Egyptian pharaohs.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17988"/>
      </p:ext>
    </p:extLst>
  </p:cSld>
  <p:clrMapOvr>
    <a:masterClrMapping/>
  </p:clrMapOvr>
</p:sld>
</file>

<file path=ppt/theme/theme1.xml><?xml version="1.0" encoding="utf-8"?>
<a:theme xmlns:a="http://schemas.openxmlformats.org/drawingml/2006/main" name="SS_WC2018_Presentations_template">
  <a:themeElements>
    <a:clrScheme name="Custom 7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005294"/>
      </a:accent3>
      <a:accent4>
        <a:srgbClr val="989AAC"/>
      </a:accent4>
      <a:accent5>
        <a:srgbClr val="DC5924"/>
      </a:accent5>
      <a:accent6>
        <a:srgbClr val="B4B392"/>
      </a:accent6>
      <a:hlink>
        <a:srgbClr val="C71D0C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SS_WC2018_Presentations_template.potx</Template>
  <TotalTime>9947</TotalTime>
  <Words>4034</Words>
  <Application>Microsoft Office PowerPoint</Application>
  <PresentationFormat>On-screen Show (4:3)</PresentationFormat>
  <Paragraphs>741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Lucida Grande</vt:lpstr>
      <vt:lpstr>Verdana</vt:lpstr>
      <vt:lpstr>SS_WC2018_Presentations_template</vt:lpstr>
      <vt:lpstr>PowerPoint Presentation</vt:lpstr>
      <vt:lpstr>PowerPoint Presentation</vt:lpstr>
      <vt:lpstr>Lesson 1</vt:lpstr>
      <vt:lpstr>Lesson 1</vt:lpstr>
      <vt:lpstr>Lesson 1</vt:lpstr>
      <vt:lpstr>Lesson 1</vt:lpstr>
      <vt:lpstr>Lesson 1</vt:lpstr>
      <vt:lpstr>Lesson 1</vt:lpstr>
      <vt:lpstr>PowerPoint Presentation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PowerPoint Presentation</vt:lpstr>
      <vt:lpstr>Lesson 3</vt:lpstr>
      <vt:lpstr>Lesson 3</vt:lpstr>
      <vt:lpstr>Lesson 3</vt:lpstr>
      <vt:lpstr>Lesson 3</vt:lpstr>
      <vt:lpstr>Lesson 3</vt:lpstr>
      <vt:lpstr>Lesson 3</vt:lpstr>
      <vt:lpstr>PowerPoint Presentation</vt:lpstr>
      <vt:lpstr>Lesson 4</vt:lpstr>
      <vt:lpstr>Lesson 4</vt:lpstr>
      <vt:lpstr>Lesson 4</vt:lpstr>
      <vt:lpstr>Lesson 4</vt:lpstr>
      <vt:lpstr>Lesson 4</vt:lpstr>
      <vt:lpstr>Lesson 4</vt:lpstr>
      <vt:lpstr>Lesson 4</vt:lpstr>
      <vt:lpstr>PowerPoint Presentation</vt:lpstr>
      <vt:lpstr>Lesson 5</vt:lpstr>
      <vt:lpstr>Lesson 5</vt:lpstr>
      <vt:lpstr>Lesson 5</vt:lpstr>
      <vt:lpstr>Lesson 5</vt:lpstr>
      <vt:lpstr>Lesson 5</vt:lpstr>
      <vt:lpstr>Lesson 5</vt:lpstr>
      <vt:lpstr>Lesson 5</vt:lpstr>
      <vt:lpstr>Lesson 5</vt:lpstr>
      <vt:lpstr>Lesson 5</vt:lpstr>
      <vt:lpstr>Lesson 5</vt:lpstr>
      <vt:lpstr>Lesson 5</vt:lpstr>
      <vt:lpstr>Lesson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Suraj Prakash</dc:creator>
  <cp:lastModifiedBy>Gutierrez Bengoechea, Maria D.</cp:lastModifiedBy>
  <cp:revision>604</cp:revision>
  <dcterms:created xsi:type="dcterms:W3CDTF">2012-10-05T05:31:36Z</dcterms:created>
  <dcterms:modified xsi:type="dcterms:W3CDTF">2017-12-11T15:01:08Z</dcterms:modified>
</cp:coreProperties>
</file>